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0"/>
  </p:normalViewPr>
  <p:slideViewPr>
    <p:cSldViewPr snapToGrid="0">
      <p:cViewPr varScale="1">
        <p:scale>
          <a:sx n="70" d="100"/>
          <a:sy n="70" d="100"/>
        </p:scale>
        <p:origin x="20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>
</file>

<file path=ppt/media/image11.tif>
</file>

<file path=ppt/media/image12.tif>
</file>

<file path=ppt/media/image13.t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tif>
</file>

<file path=ppt/media/image22.tif>
</file>

<file path=ppt/media/image23.tif>
</file>

<file path=ppt/media/image24.tif>
</file>

<file path=ppt/media/image25.tif>
</file>

<file path=ppt/media/image26.tif>
</file>

<file path=ppt/media/image27.tif>
</file>

<file path=ppt/media/image28.tif>
</file>

<file path=ppt/media/image29.tif>
</file>

<file path=ppt/media/image3.tif>
</file>

<file path=ppt/media/image30.tif>
</file>

<file path=ppt/media/image31.png>
</file>

<file path=ppt/media/image32.tif>
</file>

<file path=ppt/media/image33.tif>
</file>

<file path=ppt/media/image34.png>
</file>

<file path=ppt/media/image35.tif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1" name="Shape 8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f22: section 1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7" name="Shape 10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s22: lec 1+2 ended here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anvas.wisc.edu/courses/322105/pages/contact-info" TargetMode="External"/><Relationship Id="rId2" Type="http://schemas.openxmlformats.org/officeDocument/2006/relationships/hyperlink" Target="mailto:tharter@wisc.edu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tyler.caraza-harter.com/cs320/f22/surveys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netid@wisc.edu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tharter@wisc.edu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tif"/><Relationship Id="rId5" Type="http://schemas.openxmlformats.org/officeDocument/2006/relationships/image" Target="../media/image3.tif"/><Relationship Id="rId4" Type="http://schemas.openxmlformats.org/officeDocument/2006/relationships/image" Target="../media/image2.t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forms/d/e/1FAIpQLSfz7K0cY2-VGCtxE4TQ-zkcbcWTtzyLZQXCrgLyp6EfwU2jDg/viewform?usp=sf_link" TargetMode="Externa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"/><Relationship Id="rId7" Type="http://schemas.openxmlformats.org/officeDocument/2006/relationships/image" Target="../media/image26.tif"/><Relationship Id="rId2" Type="http://schemas.openxmlformats.org/officeDocument/2006/relationships/image" Target="../media/image21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tif"/><Relationship Id="rId5" Type="http://schemas.openxmlformats.org/officeDocument/2006/relationships/image" Target="../media/image24.tif"/><Relationship Id="rId4" Type="http://schemas.openxmlformats.org/officeDocument/2006/relationships/image" Target="../media/image23.ti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yler.caraza-harter.com/cs301/fall19/schedule.html" TargetMode="External"/><Relationship Id="rId2" Type="http://schemas.openxmlformats.org/officeDocument/2006/relationships/hyperlink" Target="https://stat.wisc.edu/undergraduate-data-science-studies/" TargetMode="Externa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tif"/><Relationship Id="rId3" Type="http://schemas.openxmlformats.org/officeDocument/2006/relationships/image" Target="../media/image29.tif"/><Relationship Id="rId7" Type="http://schemas.openxmlformats.org/officeDocument/2006/relationships/image" Target="../media/image22.tif"/><Relationship Id="rId2" Type="http://schemas.openxmlformats.org/officeDocument/2006/relationships/image" Target="../media/image28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tif"/><Relationship Id="rId5" Type="http://schemas.openxmlformats.org/officeDocument/2006/relationships/image" Target="../media/image31.png"/><Relationship Id="rId4" Type="http://schemas.openxmlformats.org/officeDocument/2006/relationships/image" Target="../media/image30.ti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"/><Relationship Id="rId2" Type="http://schemas.openxmlformats.org/officeDocument/2006/relationships/image" Target="../media/image32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tif"/><Relationship Id="rId5" Type="http://schemas.openxmlformats.org/officeDocument/2006/relationships/hyperlink" Target="https://docs.microsoft.com/en-us/windows-server/administration/openssh/openssh_install_firstuse" TargetMode="External"/><Relationship Id="rId4" Type="http://schemas.openxmlformats.org/officeDocument/2006/relationships/image" Target="../media/image34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tyler.caraza-harter.com/cs320/f22/schedule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yler.caraza-harter.com/cs320/s22/surveys.html" TargetMode="External"/><Relationship Id="rId2" Type="http://schemas.openxmlformats.org/officeDocument/2006/relationships/hyperlink" Target="https://app.tophat.com/e/594996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Welcome + First Lecture"/>
          <p:cNvSpPr txBox="1">
            <a:spLocks noGrp="1"/>
          </p:cNvSpPr>
          <p:nvPr>
            <p:ph type="ctrTitle"/>
          </p:nvPr>
        </p:nvSpPr>
        <p:spPr>
          <a:xfrm>
            <a:off x="210740" y="1638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[320] Welcome + First Lecture</a:t>
            </a:r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4008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Meenakshi (Meena) </a:t>
            </a:r>
            <a:r>
              <a:rPr lang="en-US" dirty="0" err="1"/>
              <a:t>Syamkumar</a:t>
            </a:r>
            <a:endParaRPr dirty="0"/>
          </a:p>
        </p:txBody>
      </p:sp>
      <p:sp>
        <p:nvSpPr>
          <p:cNvPr id="121" name="[reproducibility]"/>
          <p:cNvSpPr txBox="1"/>
          <p:nvPr/>
        </p:nvSpPr>
        <p:spPr>
          <a:xfrm>
            <a:off x="7398356" y="4806512"/>
            <a:ext cx="5120983" cy="965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defRPr sz="5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[reproducibility]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lass organization: People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Class organization: People</a:t>
            </a:r>
          </a:p>
        </p:txBody>
      </p:sp>
      <p:sp>
        <p:nvSpPr>
          <p:cNvPr id="220" name="Teams…"/>
          <p:cNvSpPr txBox="1"/>
          <p:nvPr/>
        </p:nvSpPr>
        <p:spPr>
          <a:xfrm>
            <a:off x="946936" y="1909293"/>
            <a:ext cx="10721559" cy="709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spcBef>
                <a:spcPts val="1300"/>
              </a:spcBef>
              <a:defRPr sz="3200" b="0"/>
            </a:pPr>
            <a:r>
              <a:t>Teams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you'll be assigned to a team of 4-7 students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teams will last the whole semester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some types of collaboration with team members are allowed (not required) on graded work, such as projects+quizzes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most collaboration with non-team members in not allowed</a:t>
            </a:r>
          </a:p>
          <a:p>
            <a:pPr algn="l">
              <a:spcBef>
                <a:spcPts val="4200"/>
              </a:spcBef>
              <a:defRPr sz="3200" b="0"/>
            </a:pPr>
            <a:r>
              <a:t>Staff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Instructor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Teaching Assistants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Mentors</a:t>
            </a:r>
          </a:p>
        </p:txBody>
      </p:sp>
      <p:sp>
        <p:nvSpPr>
          <p:cNvPr id="221" name="head TA: in charge of projects…"/>
          <p:cNvSpPr txBox="1"/>
          <p:nvPr/>
        </p:nvSpPr>
        <p:spPr>
          <a:xfrm>
            <a:off x="5265101" y="6605672"/>
            <a:ext cx="6976617" cy="1175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head TA</a:t>
            </a:r>
            <a:r>
              <a:t>: in charge of projects</a:t>
            </a:r>
          </a:p>
          <a:p>
            <a:pPr algn="l"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team TA</a:t>
            </a:r>
            <a:r>
              <a:t>: primary contact for team, same whole semester</a:t>
            </a:r>
          </a:p>
          <a:p>
            <a:pPr algn="l"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grader TA:</a:t>
            </a:r>
            <a:r>
              <a:t> reviews projects (rotates weekly)</a:t>
            </a:r>
          </a:p>
        </p:txBody>
      </p:sp>
      <p:sp>
        <p:nvSpPr>
          <p:cNvPr id="222" name="we all provide office hours, and you can attend any that you prefer!"/>
          <p:cNvSpPr txBox="1"/>
          <p:nvPr/>
        </p:nvSpPr>
        <p:spPr>
          <a:xfrm>
            <a:off x="1313635" y="8833955"/>
            <a:ext cx="837679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all provide office hours, and you can attend any that you prefer!</a:t>
            </a:r>
          </a:p>
        </p:txBody>
      </p:sp>
      <p:sp>
        <p:nvSpPr>
          <p:cNvPr id="223" name="Line"/>
          <p:cNvSpPr/>
          <p:nvPr/>
        </p:nvSpPr>
        <p:spPr>
          <a:xfrm flipV="1">
            <a:off x="4774891" y="6922580"/>
            <a:ext cx="469232" cy="53730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4" name="Line"/>
          <p:cNvSpPr/>
          <p:nvPr/>
        </p:nvSpPr>
        <p:spPr>
          <a:xfrm flipV="1">
            <a:off x="4774891" y="7248512"/>
            <a:ext cx="458486" cy="28757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Line"/>
          <p:cNvSpPr/>
          <p:nvPr/>
        </p:nvSpPr>
        <p:spPr>
          <a:xfrm>
            <a:off x="4774891" y="7592183"/>
            <a:ext cx="448820" cy="2344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22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4442" y="279400"/>
            <a:ext cx="2438401" cy="2108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ommunic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Communication</a:t>
            </a:r>
          </a:p>
        </p:txBody>
      </p:sp>
      <p:sp>
        <p:nvSpPr>
          <p:cNvPr id="229" name="Piazza…"/>
          <p:cNvSpPr txBox="1"/>
          <p:nvPr/>
        </p:nvSpPr>
        <p:spPr>
          <a:xfrm>
            <a:off x="973261" y="1606550"/>
            <a:ext cx="11142465" cy="149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t>Piazza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find link on site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don't post &gt;5 lines of project-related code (considered cheating)</a:t>
            </a:r>
          </a:p>
        </p:txBody>
      </p:sp>
      <p:sp>
        <p:nvSpPr>
          <p:cNvPr id="230" name="Email…"/>
          <p:cNvSpPr txBox="1"/>
          <p:nvPr/>
        </p:nvSpPr>
        <p:spPr>
          <a:xfrm>
            <a:off x="973261" y="6178550"/>
            <a:ext cx="10748368" cy="196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t>Email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me: </a:t>
            </a:r>
            <a:r>
              <a:rPr u="sng">
                <a:hlinkClick r:id="rId2"/>
              </a:rPr>
              <a:t>tharter@wisc.edu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TAs</a:t>
            </a:r>
            <a:r>
              <a:t>: </a:t>
            </a:r>
            <a:r>
              <a:rPr u="sng">
                <a:hlinkClick r:id="rId3"/>
              </a:rPr>
              <a:t>https://canvas.wisc.edu/courses/322105/pages/contact-info</a:t>
            </a:r>
          </a:p>
        </p:txBody>
      </p:sp>
      <p:sp>
        <p:nvSpPr>
          <p:cNvPr id="231" name="Forms…"/>
          <p:cNvSpPr txBox="1"/>
          <p:nvPr/>
        </p:nvSpPr>
        <p:spPr>
          <a:xfrm>
            <a:off x="973261" y="3765550"/>
            <a:ext cx="10325634" cy="149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t>Forms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u="sng">
                <a:hlinkClick r:id="rId4"/>
              </a:rPr>
              <a:t>https://tyler.caraza-harter.com/cs320/f22/surveys.html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6"/>
                </a:solidFill>
              </a:rPr>
              <a:t>Who are you?</a:t>
            </a:r>
            <a:r>
              <a:t> 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Feedback Form. </a:t>
            </a:r>
            <a:r>
              <a:t>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Thank you!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Grading Issues.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ourse Etiquett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Course Etiquette</a:t>
            </a:r>
          </a:p>
        </p:txBody>
      </p:sp>
      <p:sp>
        <p:nvSpPr>
          <p:cNvPr id="234" name="Meetings…"/>
          <p:cNvSpPr txBox="1"/>
          <p:nvPr/>
        </p:nvSpPr>
        <p:spPr>
          <a:xfrm>
            <a:off x="973261" y="1352550"/>
            <a:ext cx="11440856" cy="756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spcBef>
                <a:spcPts val="1300"/>
              </a:spcBef>
              <a:defRPr sz="3200" b="0"/>
            </a:pPr>
            <a:r>
              <a:t>Meetings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office hours are drop-in (no need to reserve)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email me about individual meeting availability if needed</a:t>
            </a:r>
          </a:p>
          <a:p>
            <a:pPr algn="l">
              <a:spcBef>
                <a:spcPts val="4200"/>
              </a:spcBef>
              <a:defRPr sz="3200" b="0"/>
            </a:pPr>
            <a:r>
              <a:t>Email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 startAt="3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let us know your NetID</a:t>
            </a:r>
            <a:r>
              <a:t> (if not from </a:t>
            </a:r>
            <a:r>
              <a:rPr u="sng">
                <a:hlinkClick r:id="rId2"/>
              </a:rPr>
              <a:t>netid@wisc.edu</a:t>
            </a:r>
            <a:r>
              <a:t>)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 startAt="3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don't start new email thread if topic is the same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 startAt="3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CC team members when appropriate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 startAt="3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unless urgent, please give me 48 hours to respond before following up (I'll try to be faster usually)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 startAt="3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use your judgement about whether to email me or TA first</a:t>
            </a:r>
            <a:br/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(if one TA doesn't know something, ask me next before others)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 startAt="3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if general question, consider using piazza instead if general interest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raded Work: Exams/Quizz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Graded Work: Exams/Quizzes</a:t>
            </a:r>
          </a:p>
        </p:txBody>
      </p:sp>
      <p:sp>
        <p:nvSpPr>
          <p:cNvPr id="237" name="Final - 16%…"/>
          <p:cNvSpPr txBox="1"/>
          <p:nvPr/>
        </p:nvSpPr>
        <p:spPr>
          <a:xfrm>
            <a:off x="973261" y="6940550"/>
            <a:ext cx="7691208" cy="182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dirty="0"/>
              <a:t>Final - </a:t>
            </a:r>
            <a:r>
              <a:rPr sz="48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16%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cumulative, individual, multi-choice, 2 hours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/>
              <a:t>one-page two-sided note sheet</a:t>
            </a:r>
            <a:endParaRPr lang="en-US" dirty="0"/>
          </a:p>
        </p:txBody>
      </p:sp>
      <p:sp>
        <p:nvSpPr>
          <p:cNvPr id="238" name="Ten Online Quizzes - 1% each…"/>
          <p:cNvSpPr txBox="1"/>
          <p:nvPr/>
        </p:nvSpPr>
        <p:spPr>
          <a:xfrm>
            <a:off x="973261" y="1225550"/>
            <a:ext cx="9420821" cy="2679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dirty="0"/>
              <a:t>Ten Online Quizzes </a:t>
            </a:r>
            <a:r>
              <a:rPr lang="en-US" dirty="0"/>
              <a:t>-</a:t>
            </a:r>
            <a:r>
              <a:rPr dirty="0"/>
              <a:t> </a:t>
            </a:r>
            <a:r>
              <a:rPr sz="48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1%</a:t>
            </a:r>
            <a:r>
              <a:rPr dirty="0"/>
              <a:t> each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cumulative, no time limit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solidFill>
                  <a:schemeClr val="accent1">
                    <a:lumOff val="-13575"/>
                  </a:schemeClr>
                </a:solidFill>
              </a:rPr>
              <a:t>on Canvas</a:t>
            </a:r>
            <a:r>
              <a:rPr dirty="0"/>
              <a:t>, open book/notes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can take together AT SAME TIME with team members</a:t>
            </a:r>
            <a:br>
              <a:rPr dirty="0"/>
            </a:br>
            <a:r>
              <a:rPr dirty="0"/>
              <a:t>(no other human help allowed)</a:t>
            </a:r>
          </a:p>
        </p:txBody>
      </p:sp>
      <p:sp>
        <p:nvSpPr>
          <p:cNvPr id="239" name="Midterms - 14% each…"/>
          <p:cNvSpPr txBox="1"/>
          <p:nvPr/>
        </p:nvSpPr>
        <p:spPr>
          <a:xfrm>
            <a:off x="973261" y="4527550"/>
            <a:ext cx="8250657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dirty="0"/>
              <a:t>Midterms - </a:t>
            </a:r>
            <a:r>
              <a:rPr sz="48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rPr lang="en-US" sz="48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rPr sz="48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% each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cumulative, individual, multi-choice, 40 minutes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o</a:t>
            </a:r>
            <a:r>
              <a:rPr dirty="0"/>
              <a:t>ne</a:t>
            </a:r>
            <a:r>
              <a:rPr lang="en-US" dirty="0"/>
              <a:t>-</a:t>
            </a:r>
            <a:r>
              <a:rPr dirty="0"/>
              <a:t>page </a:t>
            </a:r>
            <a:r>
              <a:rPr lang="en-US" dirty="0"/>
              <a:t>two-sided </a:t>
            </a:r>
            <a:r>
              <a:rPr dirty="0"/>
              <a:t>note</a:t>
            </a:r>
            <a:r>
              <a:rPr lang="en-US" dirty="0"/>
              <a:t> </a:t>
            </a:r>
            <a:r>
              <a:rPr dirty="0"/>
              <a:t>s</a:t>
            </a:r>
            <a:r>
              <a:rPr lang="en-US" dirty="0"/>
              <a:t>heet</a:t>
            </a:r>
            <a:endParaRPr dirty="0"/>
          </a:p>
          <a:p>
            <a:pPr marL="635000" indent="-444500" algn="l">
              <a:buSzPct val="100000"/>
              <a:buChar char="•"/>
              <a:defRPr sz="3200"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in class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raded Work: Projects+Particip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Graded Work: Projects+Participation</a:t>
            </a:r>
          </a:p>
        </p:txBody>
      </p:sp>
      <p:sp>
        <p:nvSpPr>
          <p:cNvPr id="242" name="7 Projects - 6% each…"/>
          <p:cNvSpPr txBox="1"/>
          <p:nvPr/>
        </p:nvSpPr>
        <p:spPr>
          <a:xfrm>
            <a:off x="973261" y="1479550"/>
            <a:ext cx="10610849" cy="4114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t>7 Projects - </a:t>
            </a:r>
            <a:r>
              <a:rPr sz="4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6%</a:t>
            </a:r>
            <a:r>
              <a:t> each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format</a:t>
            </a:r>
            <a:r>
              <a:t>: notebook, module, or program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part 1: you can optionally collaborate with team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part 2: must be individually (only help from 320 staff)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still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tester.py</a:t>
            </a:r>
            <a:r>
              <a:t>, but more depends on TA evaluation (more plots)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ask for specific feedback</a:t>
            </a:r>
            <a:br/>
            <a:r>
              <a:t>(giving constructive criticism is a priority in CS 320)</a:t>
            </a:r>
          </a:p>
        </p:txBody>
      </p:sp>
      <p:sp>
        <p:nvSpPr>
          <p:cNvPr id="243" name="Participation - 4%…"/>
          <p:cNvSpPr txBox="1"/>
          <p:nvPr/>
        </p:nvSpPr>
        <p:spPr>
          <a:xfrm>
            <a:off x="973261" y="5924550"/>
            <a:ext cx="3257948" cy="2209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t>Participation - </a:t>
            </a:r>
            <a:r>
              <a:rPr sz="4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4%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lab attendance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class surveys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etc.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ime Commit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Time Commitment</a:t>
            </a:r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77" y="1168554"/>
            <a:ext cx="5712787" cy="40206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30" y="5380635"/>
            <a:ext cx="6957711" cy="4020645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Observations…"/>
          <p:cNvSpPr txBox="1"/>
          <p:nvPr/>
        </p:nvSpPr>
        <p:spPr>
          <a:xfrm>
            <a:off x="7562247" y="875085"/>
            <a:ext cx="4913972" cy="431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t>Observations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10-12 hours per project is typical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20% of students sometimes spend 20+ hours on some projects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students who were faster early on were less likely to complete the course</a:t>
            </a:r>
          </a:p>
        </p:txBody>
      </p:sp>
      <p:sp>
        <p:nvSpPr>
          <p:cNvPr id="249" name="Typical Weekly Expectations…"/>
          <p:cNvSpPr txBox="1"/>
          <p:nvPr/>
        </p:nvSpPr>
        <p:spPr>
          <a:xfrm>
            <a:off x="7238731" y="6960082"/>
            <a:ext cx="5561003" cy="212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t>Typical Weekly Expectations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 </a:t>
            </a:r>
            <a:r>
              <a:t>hours - lecture/lab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6</a:t>
            </a:r>
            <a:r>
              <a:t> hours - project coding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 hours - reading/quizzes/etc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Academic Misconduc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Academic Misconduct</a:t>
            </a:r>
          </a:p>
        </p:txBody>
      </p:sp>
      <p:sp>
        <p:nvSpPr>
          <p:cNvPr id="252" name="Since Fall 2019, I have made the following misconduct reports:…"/>
          <p:cNvSpPr txBox="1"/>
          <p:nvPr/>
        </p:nvSpPr>
        <p:spPr>
          <a:xfrm>
            <a:off x="973261" y="3765550"/>
            <a:ext cx="10326490" cy="264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t>Since Fall 2019, I have made the following misconduct reports: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58</a:t>
            </a:r>
            <a:r>
              <a:t> students for cheating on projects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t> past students for sharing solutions from past semesters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8</a:t>
            </a:r>
            <a:r>
              <a:t> students for cheating on exams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1</a:t>
            </a:r>
            <a:r>
              <a:t> student for faking participation</a:t>
            </a:r>
          </a:p>
        </p:txBody>
      </p:sp>
      <p:sp>
        <p:nvSpPr>
          <p:cNvPr id="253" name="How we'll keep the class fair…"/>
          <p:cNvSpPr txBox="1"/>
          <p:nvPr/>
        </p:nvSpPr>
        <p:spPr>
          <a:xfrm>
            <a:off x="973261" y="6559550"/>
            <a:ext cx="5905104" cy="149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t>How we'll keep the class fair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run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MOSS</a:t>
            </a:r>
            <a:r>
              <a:t> on submissions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randomize exam question order</a:t>
            </a:r>
          </a:p>
        </p:txBody>
      </p:sp>
      <p:sp>
        <p:nvSpPr>
          <p:cNvPr id="254" name="Please talk to me if you're feeling overwhelmed with 320 or your semester in general!"/>
          <p:cNvSpPr txBox="1"/>
          <p:nvPr/>
        </p:nvSpPr>
        <p:spPr>
          <a:xfrm>
            <a:off x="7460288" y="6681459"/>
            <a:ext cx="4824735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r>
              <a:t>Please talk to me if you're feeling overwhelmed with 320 or your semester in general!</a:t>
            </a:r>
          </a:p>
        </p:txBody>
      </p:sp>
      <p:sp>
        <p:nvSpPr>
          <p:cNvPr id="255" name="Read syllabus to make sure you know what is and isn't OK.…"/>
          <p:cNvSpPr txBox="1"/>
          <p:nvPr/>
        </p:nvSpPr>
        <p:spPr>
          <a:xfrm>
            <a:off x="973261" y="1733550"/>
            <a:ext cx="10458595" cy="1511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Read syllabus to make sure you know what is and isn't OK.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It's not obvious!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Reading: same as 220/301 and some other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Reading: same as 220/301 and some others...</a:t>
            </a:r>
          </a:p>
        </p:txBody>
      </p:sp>
      <p:pic>
        <p:nvPicPr>
          <p:cNvPr id="2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837" y="2372791"/>
            <a:ext cx="3175001" cy="416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2933" y="2372791"/>
            <a:ext cx="3148420" cy="4165601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I'll post links to other online articles and my own notes"/>
          <p:cNvSpPr txBox="1"/>
          <p:nvPr/>
        </p:nvSpPr>
        <p:spPr>
          <a:xfrm>
            <a:off x="3035076" y="7517679"/>
            <a:ext cx="69346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I'll post links to other online articles and my own notes</a:t>
            </a:r>
          </a:p>
        </p:txBody>
      </p:sp>
      <p:sp>
        <p:nvSpPr>
          <p:cNvPr id="261" name="Lectures don't assume any reading prior to class"/>
          <p:cNvSpPr txBox="1"/>
          <p:nvPr/>
        </p:nvSpPr>
        <p:spPr>
          <a:xfrm>
            <a:off x="3467794" y="8406679"/>
            <a:ext cx="606921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Lectures don't assume any reading prior to class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ips for 320 Succes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Tips for 320 Success</a:t>
            </a:r>
          </a:p>
        </p:txBody>
      </p:sp>
      <p:sp>
        <p:nvSpPr>
          <p:cNvPr id="264" name="Just show up!…"/>
          <p:cNvSpPr txBox="1"/>
          <p:nvPr/>
        </p:nvSpPr>
        <p:spPr>
          <a:xfrm>
            <a:off x="973261" y="1733550"/>
            <a:ext cx="11568312" cy="715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35000" indent="-635000" algn="l"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Just show up!</a:t>
            </a:r>
          </a:p>
          <a:p>
            <a:pPr marL="965200" lvl="1" indent="-520700" algn="l">
              <a:buSzPct val="85000"/>
              <a:buChar char="➡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Get 100% on participation, don't miss quizzes, submit group work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marL="635000" indent="-635000" algn="l">
              <a:buSzPct val="100000"/>
              <a:buAutoNum type="arabicPeriod" startAt="2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Use office hours</a:t>
            </a:r>
          </a:p>
          <a:p>
            <a:pPr marL="965200" lvl="1" indent="-520700" algn="l">
              <a:buSzPct val="85000"/>
              <a:buChar char="➡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we're idle after a project release and swamped before a deadline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marL="635000" indent="-635000" algn="l">
              <a:buSzPct val="100000"/>
              <a:buAutoNum type="arabicPeriod" startAt="3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Do labs before projects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marL="635000" indent="-635000" algn="l">
              <a:buSzPct val="100000"/>
              <a:buAutoNum type="arabicPeriod" startAt="4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Take the lead on group collaboration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marL="635000" indent="-635000" algn="l">
              <a:buSzPct val="100000"/>
              <a:buAutoNum type="arabicPeriod" startAt="5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Learn debugging</a:t>
            </a:r>
            <a:br/>
            <a:endParaRPr/>
          </a:p>
          <a:p>
            <a:pPr marL="635000" indent="-635000" algn="l">
              <a:buSzPct val="100000"/>
              <a:buAutoNum type="arabicPeriod" startAt="5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Run the tester often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marL="635000" indent="-635000" algn="l">
              <a:buSzPct val="100000"/>
              <a:buAutoNum type="arabicPeriod" startAt="7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If you're struggling, reach out -- the sooner, the better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Any questions?"/>
          <p:cNvSpPr txBox="1">
            <a:spLocks noGrp="1"/>
          </p:cNvSpPr>
          <p:nvPr>
            <p:ph type="title"/>
          </p:nvPr>
        </p:nvSpPr>
        <p:spPr>
          <a:xfrm>
            <a:off x="952500" y="3349675"/>
            <a:ext cx="11099800" cy="3054250"/>
          </a:xfrm>
          <a:prstGeom prst="rect">
            <a:avLst/>
          </a:prstGeom>
        </p:spPr>
        <p:txBody>
          <a:bodyPr/>
          <a:lstStyle>
            <a:lvl1pPr>
              <a:defRPr sz="71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Any questions?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919" y="6047371"/>
            <a:ext cx="4637824" cy="3014984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Introduction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Introductions</a:t>
            </a:r>
          </a:p>
        </p:txBody>
      </p:sp>
      <p:sp>
        <p:nvSpPr>
          <p:cNvPr id="125" name="Tyler Caraza-Harter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9586268" cy="4321672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2600"/>
            </a:pPr>
            <a:r>
              <a:t>Tyler Caraza-Harter</a:t>
            </a:r>
          </a:p>
          <a:p>
            <a:pPr marL="634999" indent="-444499">
              <a:spcBef>
                <a:spcPts val="0"/>
              </a:spcBef>
              <a:defRPr sz="2600"/>
            </a:pPr>
            <a:r>
              <a:t>Long time Badger</a:t>
            </a:r>
          </a:p>
          <a:p>
            <a:pPr marL="634999" indent="-444499">
              <a:spcBef>
                <a:spcPts val="0"/>
              </a:spcBef>
              <a:defRPr sz="2600"/>
            </a:pPr>
            <a:r>
              <a:t>Email: </a:t>
            </a:r>
            <a:r>
              <a:rPr u="sng">
                <a:solidFill>
                  <a:schemeClr val="accent1"/>
                </a:solidFill>
                <a:hlinkClick r:id="rId3"/>
              </a:rPr>
              <a:t>tharter@wisc.edu</a:t>
            </a:r>
          </a:p>
          <a:p>
            <a:pPr marL="634999" indent="-444499">
              <a:spcBef>
                <a:spcPts val="0"/>
              </a:spcBef>
              <a:defRPr sz="2600"/>
            </a:pPr>
            <a:r>
              <a:t>Just call me “Tyler” (he/him)</a:t>
            </a:r>
          </a:p>
          <a:p>
            <a:pPr marL="0" indent="0">
              <a:spcBef>
                <a:spcPts val="2300"/>
              </a:spcBef>
              <a:buSzTx/>
              <a:buNone/>
              <a:defRPr sz="2600"/>
            </a:pPr>
            <a:r>
              <a:t>Industry experience</a:t>
            </a:r>
          </a:p>
          <a:p>
            <a:pPr marL="634999" indent="-444499">
              <a:spcBef>
                <a:spcPts val="0"/>
              </a:spcBef>
              <a:defRPr sz="2600"/>
            </a:pPr>
            <a:r>
              <a:t>Worked at Microsoft on SQL Server and Cloud</a:t>
            </a:r>
          </a:p>
          <a:p>
            <a:pPr marL="634999" indent="-444499">
              <a:spcBef>
                <a:spcPts val="0"/>
              </a:spcBef>
              <a:defRPr sz="2600"/>
            </a:pPr>
            <a:r>
              <a:t>Other internships/collaborations:</a:t>
            </a:r>
            <a:br/>
            <a:r>
              <a:t>Qualcomm, Google, Facebook, Tintri</a:t>
            </a:r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3883" y="1473337"/>
            <a:ext cx="654508" cy="10369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6169" y="3721776"/>
            <a:ext cx="1036862" cy="10368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47300" y="388484"/>
            <a:ext cx="2095618" cy="2430916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More: https://wisc-ds-projects.github.io"/>
          <p:cNvSpPr txBox="1"/>
          <p:nvPr/>
        </p:nvSpPr>
        <p:spPr>
          <a:xfrm>
            <a:off x="1763726" y="9327157"/>
            <a:ext cx="3957787" cy="395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/>
            </a:pPr>
            <a:r>
              <a:t>More: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https://wisc-ds-projects.github.io</a:t>
            </a:r>
          </a:p>
        </p:txBody>
      </p:sp>
      <p:sp>
        <p:nvSpPr>
          <p:cNvPr id="130" name="interests"/>
          <p:cNvSpPr txBox="1"/>
          <p:nvPr/>
        </p:nvSpPr>
        <p:spPr>
          <a:xfrm>
            <a:off x="6251596" y="5245099"/>
            <a:ext cx="1416008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 b="0" i="1"/>
            </a:lvl1pPr>
          </a:lstStyle>
          <a:p>
            <a:r>
              <a:t>interests</a:t>
            </a:r>
          </a:p>
        </p:txBody>
      </p:sp>
      <p:sp>
        <p:nvSpPr>
          <p:cNvPr id="131" name="Plot by Zishan Bai &amp; Dingyi Zhou (previous students)"/>
          <p:cNvSpPr txBox="1"/>
          <p:nvPr/>
        </p:nvSpPr>
        <p:spPr>
          <a:xfrm>
            <a:off x="1085367" y="8959850"/>
            <a:ext cx="5314505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900" b="0"/>
            </a:pPr>
            <a:r>
              <a:t>Plot by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Zishan Bai &amp; Dingyi Zhou</a:t>
            </a:r>
            <a:r>
              <a:t> (previous students)</a:t>
            </a:r>
          </a:p>
        </p:txBody>
      </p:sp>
      <p:sp>
        <p:nvSpPr>
          <p:cNvPr id="132" name="Line"/>
          <p:cNvSpPr/>
          <p:nvPr/>
        </p:nvSpPr>
        <p:spPr>
          <a:xfrm flipH="1">
            <a:off x="5693618" y="5778647"/>
            <a:ext cx="787354" cy="59083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" name="civic &quot;hacking&quot;"/>
          <p:cNvSpPr txBox="1"/>
          <p:nvPr/>
        </p:nvSpPr>
        <p:spPr>
          <a:xfrm>
            <a:off x="4421011" y="5709214"/>
            <a:ext cx="1714712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 b="0"/>
            </a:lvl1pPr>
          </a:lstStyle>
          <a:p>
            <a:r>
              <a:t>civic "hacking"</a:t>
            </a:r>
          </a:p>
        </p:txBody>
      </p:sp>
      <p:sp>
        <p:nvSpPr>
          <p:cNvPr id="134" name="OpenLambda"/>
          <p:cNvSpPr txBox="1"/>
          <p:nvPr/>
        </p:nvSpPr>
        <p:spPr>
          <a:xfrm>
            <a:off x="7765098" y="5709214"/>
            <a:ext cx="1630538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 b="0"/>
            </a:lvl1pPr>
          </a:lstStyle>
          <a:p>
            <a:r>
              <a:t>OpenLambda</a:t>
            </a:r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2882" y="6459584"/>
            <a:ext cx="4514114" cy="2988087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36" name="Line"/>
          <p:cNvSpPr/>
          <p:nvPr/>
        </p:nvSpPr>
        <p:spPr>
          <a:xfrm>
            <a:off x="7344618" y="5778647"/>
            <a:ext cx="787355" cy="59083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oday's Lecture:…"/>
          <p:cNvSpPr txBox="1">
            <a:spLocks noGrp="1"/>
          </p:cNvSpPr>
          <p:nvPr>
            <p:ph type="title"/>
          </p:nvPr>
        </p:nvSpPr>
        <p:spPr>
          <a:xfrm>
            <a:off x="952500" y="2667000"/>
            <a:ext cx="11099800" cy="4419600"/>
          </a:xfrm>
          <a:prstGeom prst="rect">
            <a:avLst/>
          </a:prstGeom>
        </p:spPr>
        <p:txBody>
          <a:bodyPr/>
          <a:lstStyle/>
          <a:p>
            <a:pPr>
              <a:defRPr sz="71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Today's Lecture:</a:t>
            </a:r>
          </a:p>
          <a:p>
            <a:pPr>
              <a:defRPr sz="7100"/>
            </a:pPr>
            <a:r>
              <a:t>Reproducibility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591" y="330567"/>
            <a:ext cx="10915618" cy="756783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Rounded Rectangle"/>
          <p:cNvSpPr/>
          <p:nvPr/>
        </p:nvSpPr>
        <p:spPr>
          <a:xfrm>
            <a:off x="1752600" y="7226300"/>
            <a:ext cx="9120386" cy="669727"/>
          </a:xfrm>
          <a:prstGeom prst="roundRect">
            <a:avLst>
              <a:gd name="adj" fmla="val 28444"/>
            </a:avLst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2" name="Discuss: how might we define &quot;reproducibility&quot; for a data scientist?"/>
          <p:cNvSpPr txBox="1"/>
          <p:nvPr/>
        </p:nvSpPr>
        <p:spPr>
          <a:xfrm>
            <a:off x="918021" y="8500963"/>
            <a:ext cx="10789544" cy="600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4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i="0">
                <a:latin typeface="Gill Sans"/>
                <a:ea typeface="Gill Sans"/>
                <a:cs typeface="Gill Sans"/>
                <a:sym typeface="Gill Sans"/>
              </a:rPr>
              <a:t>Discuss:</a:t>
            </a:r>
            <a:r>
              <a:t> how might we define "reproducibility" for a data scientist?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Big question: will my program run on someone else's computer?                    (not necessarily written in Python)…"/>
          <p:cNvSpPr txBox="1">
            <a:spLocks noGrp="1"/>
          </p:cNvSpPr>
          <p:nvPr>
            <p:ph type="body" sz="half" idx="1"/>
          </p:nvPr>
        </p:nvSpPr>
        <p:spPr>
          <a:xfrm>
            <a:off x="952500" y="825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                  </a:t>
            </a:r>
            <a:r>
              <a:t>(not necessarily written in Python)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</a:p>
          <a:p>
            <a:pPr marL="635000">
              <a:spcBef>
                <a:spcPts val="0"/>
              </a:spcBef>
              <a:defRPr sz="2800"/>
            </a:pP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275" name="1"/>
          <p:cNvSpPr/>
          <p:nvPr/>
        </p:nvSpPr>
        <p:spPr>
          <a:xfrm>
            <a:off x="1498600" y="4019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276" name="Hardware"/>
          <p:cNvSpPr txBox="1"/>
          <p:nvPr/>
        </p:nvSpPr>
        <p:spPr>
          <a:xfrm>
            <a:off x="2819400" y="4241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277" name="2"/>
          <p:cNvSpPr/>
          <p:nvPr/>
        </p:nvSpPr>
        <p:spPr>
          <a:xfrm>
            <a:off x="1498600" y="5162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278" name="Operating System"/>
          <p:cNvSpPr txBox="1"/>
          <p:nvPr/>
        </p:nvSpPr>
        <p:spPr>
          <a:xfrm>
            <a:off x="2819400" y="5384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279" name="3"/>
          <p:cNvSpPr/>
          <p:nvPr/>
        </p:nvSpPr>
        <p:spPr>
          <a:xfrm>
            <a:off x="1498600" y="6305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280" name="Dependencies"/>
          <p:cNvSpPr txBox="1"/>
          <p:nvPr/>
        </p:nvSpPr>
        <p:spPr>
          <a:xfrm>
            <a:off x="2819400" y="6527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281" name="next lecture"/>
          <p:cNvSpPr txBox="1"/>
          <p:nvPr/>
        </p:nvSpPr>
        <p:spPr>
          <a:xfrm>
            <a:off x="6026546" y="6527998"/>
            <a:ext cx="1612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next lecture</a:t>
            </a:r>
          </a:p>
        </p:txBody>
      </p:sp>
      <p:sp>
        <p:nvSpPr>
          <p:cNvPr id="282" name="Line"/>
          <p:cNvSpPr/>
          <p:nvPr/>
        </p:nvSpPr>
        <p:spPr>
          <a:xfrm flipH="1">
            <a:off x="4758035" y="6805551"/>
            <a:ext cx="11875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Brain Front"/>
          <p:cNvSpPr/>
          <p:nvPr/>
        </p:nvSpPr>
        <p:spPr>
          <a:xfrm>
            <a:off x="8646583" y="4686521"/>
            <a:ext cx="1375835" cy="1142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8302" y="9"/>
                </a:moveTo>
                <a:cubicBezTo>
                  <a:pt x="6982" y="101"/>
                  <a:pt x="5943" y="867"/>
                  <a:pt x="5256" y="1602"/>
                </a:cubicBezTo>
                <a:cubicBezTo>
                  <a:pt x="5021" y="1852"/>
                  <a:pt x="4829" y="2167"/>
                  <a:pt x="4726" y="2528"/>
                </a:cubicBezTo>
                <a:cubicBezTo>
                  <a:pt x="4627" y="2877"/>
                  <a:pt x="4605" y="3232"/>
                  <a:pt x="4671" y="3567"/>
                </a:cubicBezTo>
                <a:cubicBezTo>
                  <a:pt x="4747" y="3948"/>
                  <a:pt x="4927" y="4283"/>
                  <a:pt x="5162" y="4487"/>
                </a:cubicBezTo>
                <a:cubicBezTo>
                  <a:pt x="5228" y="4546"/>
                  <a:pt x="5327" y="4527"/>
                  <a:pt x="5370" y="4448"/>
                </a:cubicBezTo>
                <a:cubicBezTo>
                  <a:pt x="5730" y="3830"/>
                  <a:pt x="6309" y="3389"/>
                  <a:pt x="6844" y="3323"/>
                </a:cubicBezTo>
                <a:cubicBezTo>
                  <a:pt x="6925" y="3310"/>
                  <a:pt x="7003" y="3371"/>
                  <a:pt x="7024" y="3463"/>
                </a:cubicBezTo>
                <a:cubicBezTo>
                  <a:pt x="7052" y="3587"/>
                  <a:pt x="6985" y="3704"/>
                  <a:pt x="6881" y="3711"/>
                </a:cubicBezTo>
                <a:cubicBezTo>
                  <a:pt x="6434" y="3770"/>
                  <a:pt x="5949" y="4146"/>
                  <a:pt x="5638" y="4678"/>
                </a:cubicBezTo>
                <a:cubicBezTo>
                  <a:pt x="5431" y="5033"/>
                  <a:pt x="5343" y="5387"/>
                  <a:pt x="5392" y="5670"/>
                </a:cubicBezTo>
                <a:cubicBezTo>
                  <a:pt x="5409" y="5768"/>
                  <a:pt x="5375" y="5873"/>
                  <a:pt x="5293" y="5912"/>
                </a:cubicBezTo>
                <a:cubicBezTo>
                  <a:pt x="5272" y="5919"/>
                  <a:pt x="5256" y="5926"/>
                  <a:pt x="5234" y="5926"/>
                </a:cubicBezTo>
                <a:cubicBezTo>
                  <a:pt x="5157" y="5926"/>
                  <a:pt x="5091" y="5866"/>
                  <a:pt x="5075" y="5774"/>
                </a:cubicBezTo>
                <a:cubicBezTo>
                  <a:pt x="5037" y="5590"/>
                  <a:pt x="5043" y="5387"/>
                  <a:pt x="5087" y="5177"/>
                </a:cubicBezTo>
                <a:cubicBezTo>
                  <a:pt x="5114" y="5046"/>
                  <a:pt x="5071" y="4907"/>
                  <a:pt x="4978" y="4822"/>
                </a:cubicBezTo>
                <a:cubicBezTo>
                  <a:pt x="4672" y="4559"/>
                  <a:pt x="4443" y="4139"/>
                  <a:pt x="4350" y="3666"/>
                </a:cubicBezTo>
                <a:cubicBezTo>
                  <a:pt x="4323" y="3534"/>
                  <a:pt x="4306" y="3403"/>
                  <a:pt x="4306" y="3272"/>
                </a:cubicBezTo>
                <a:cubicBezTo>
                  <a:pt x="4301" y="3101"/>
                  <a:pt x="4175" y="2982"/>
                  <a:pt x="4038" y="3015"/>
                </a:cubicBezTo>
                <a:cubicBezTo>
                  <a:pt x="3503" y="3159"/>
                  <a:pt x="2363" y="3724"/>
                  <a:pt x="1332" y="5524"/>
                </a:cubicBezTo>
                <a:cubicBezTo>
                  <a:pt x="595" y="6917"/>
                  <a:pt x="279" y="8480"/>
                  <a:pt x="426" y="9302"/>
                </a:cubicBezTo>
                <a:cubicBezTo>
                  <a:pt x="443" y="9492"/>
                  <a:pt x="486" y="9670"/>
                  <a:pt x="541" y="9827"/>
                </a:cubicBezTo>
                <a:cubicBezTo>
                  <a:pt x="595" y="9978"/>
                  <a:pt x="748" y="10038"/>
                  <a:pt x="868" y="9953"/>
                </a:cubicBezTo>
                <a:cubicBezTo>
                  <a:pt x="1179" y="9729"/>
                  <a:pt x="1484" y="9624"/>
                  <a:pt x="1751" y="9585"/>
                </a:cubicBezTo>
                <a:cubicBezTo>
                  <a:pt x="2292" y="9500"/>
                  <a:pt x="2756" y="9664"/>
                  <a:pt x="3051" y="9815"/>
                </a:cubicBezTo>
                <a:cubicBezTo>
                  <a:pt x="3231" y="9907"/>
                  <a:pt x="3400" y="10019"/>
                  <a:pt x="3542" y="10144"/>
                </a:cubicBezTo>
                <a:cubicBezTo>
                  <a:pt x="3635" y="10222"/>
                  <a:pt x="3765" y="10190"/>
                  <a:pt x="3825" y="10072"/>
                </a:cubicBezTo>
                <a:cubicBezTo>
                  <a:pt x="3967" y="9789"/>
                  <a:pt x="4148" y="9553"/>
                  <a:pt x="4350" y="9382"/>
                </a:cubicBezTo>
                <a:cubicBezTo>
                  <a:pt x="4416" y="9329"/>
                  <a:pt x="4507" y="9328"/>
                  <a:pt x="4562" y="9400"/>
                </a:cubicBezTo>
                <a:cubicBezTo>
                  <a:pt x="4638" y="9492"/>
                  <a:pt x="4623" y="9638"/>
                  <a:pt x="4541" y="9704"/>
                </a:cubicBezTo>
                <a:cubicBezTo>
                  <a:pt x="4170" y="10006"/>
                  <a:pt x="3885" y="10617"/>
                  <a:pt x="3820" y="11260"/>
                </a:cubicBezTo>
                <a:cubicBezTo>
                  <a:pt x="3776" y="11687"/>
                  <a:pt x="3836" y="12056"/>
                  <a:pt x="3989" y="12273"/>
                </a:cubicBezTo>
                <a:cubicBezTo>
                  <a:pt x="4043" y="12351"/>
                  <a:pt x="4055" y="12463"/>
                  <a:pt x="4001" y="12542"/>
                </a:cubicBezTo>
                <a:cubicBezTo>
                  <a:pt x="3968" y="12588"/>
                  <a:pt x="3924" y="12607"/>
                  <a:pt x="3875" y="12607"/>
                </a:cubicBezTo>
                <a:cubicBezTo>
                  <a:pt x="3831" y="12607"/>
                  <a:pt x="3788" y="12588"/>
                  <a:pt x="3755" y="12542"/>
                </a:cubicBezTo>
                <a:cubicBezTo>
                  <a:pt x="3531" y="12239"/>
                  <a:pt x="3438" y="11765"/>
                  <a:pt x="3493" y="11207"/>
                </a:cubicBezTo>
                <a:cubicBezTo>
                  <a:pt x="3503" y="11102"/>
                  <a:pt x="3520" y="11004"/>
                  <a:pt x="3542" y="10899"/>
                </a:cubicBezTo>
                <a:cubicBezTo>
                  <a:pt x="3569" y="10774"/>
                  <a:pt x="3537" y="10635"/>
                  <a:pt x="3455" y="10550"/>
                </a:cubicBezTo>
                <a:cubicBezTo>
                  <a:pt x="3122" y="10202"/>
                  <a:pt x="2472" y="9868"/>
                  <a:pt x="1801" y="9973"/>
                </a:cubicBezTo>
                <a:cubicBezTo>
                  <a:pt x="1774" y="9980"/>
                  <a:pt x="1746" y="9979"/>
                  <a:pt x="1719" y="9985"/>
                </a:cubicBezTo>
                <a:cubicBezTo>
                  <a:pt x="1113" y="10110"/>
                  <a:pt x="606" y="10616"/>
                  <a:pt x="355" y="11299"/>
                </a:cubicBezTo>
                <a:cubicBezTo>
                  <a:pt x="126" y="11930"/>
                  <a:pt x="0" y="12621"/>
                  <a:pt x="0" y="13351"/>
                </a:cubicBezTo>
                <a:cubicBezTo>
                  <a:pt x="0" y="16287"/>
                  <a:pt x="2063" y="18664"/>
                  <a:pt x="4606" y="18664"/>
                </a:cubicBezTo>
                <a:cubicBezTo>
                  <a:pt x="5900" y="18664"/>
                  <a:pt x="7073" y="18046"/>
                  <a:pt x="7908" y="17054"/>
                </a:cubicBezTo>
                <a:cubicBezTo>
                  <a:pt x="7957" y="17002"/>
                  <a:pt x="7946" y="16897"/>
                  <a:pt x="7880" y="16851"/>
                </a:cubicBezTo>
                <a:cubicBezTo>
                  <a:pt x="7766" y="16772"/>
                  <a:pt x="7661" y="16687"/>
                  <a:pt x="7563" y="16595"/>
                </a:cubicBezTo>
                <a:cubicBezTo>
                  <a:pt x="7503" y="16535"/>
                  <a:pt x="7477" y="16425"/>
                  <a:pt x="7521" y="16340"/>
                </a:cubicBezTo>
                <a:cubicBezTo>
                  <a:pt x="7575" y="16228"/>
                  <a:pt x="7690" y="16208"/>
                  <a:pt x="7766" y="16280"/>
                </a:cubicBezTo>
                <a:cubicBezTo>
                  <a:pt x="7952" y="16471"/>
                  <a:pt x="8651" y="17023"/>
                  <a:pt x="9289" y="17030"/>
                </a:cubicBezTo>
                <a:cubicBezTo>
                  <a:pt x="10009" y="17036"/>
                  <a:pt x="10599" y="16305"/>
                  <a:pt x="10599" y="15412"/>
                </a:cubicBezTo>
                <a:cubicBezTo>
                  <a:pt x="10599" y="15228"/>
                  <a:pt x="10571" y="15051"/>
                  <a:pt x="10527" y="14886"/>
                </a:cubicBezTo>
                <a:cubicBezTo>
                  <a:pt x="10374" y="14453"/>
                  <a:pt x="10080" y="14139"/>
                  <a:pt x="9649" y="13942"/>
                </a:cubicBezTo>
                <a:cubicBezTo>
                  <a:pt x="8716" y="13515"/>
                  <a:pt x="7390" y="13783"/>
                  <a:pt x="6615" y="14256"/>
                </a:cubicBezTo>
                <a:cubicBezTo>
                  <a:pt x="5846" y="14722"/>
                  <a:pt x="5343" y="15578"/>
                  <a:pt x="5338" y="15584"/>
                </a:cubicBezTo>
                <a:lnTo>
                  <a:pt x="5310" y="15630"/>
                </a:lnTo>
                <a:cubicBezTo>
                  <a:pt x="5261" y="15715"/>
                  <a:pt x="5152" y="15722"/>
                  <a:pt x="5097" y="15630"/>
                </a:cubicBezTo>
                <a:lnTo>
                  <a:pt x="5070" y="15584"/>
                </a:lnTo>
                <a:cubicBezTo>
                  <a:pt x="4442" y="14527"/>
                  <a:pt x="2920" y="14106"/>
                  <a:pt x="2046" y="14736"/>
                </a:cubicBezTo>
                <a:cubicBezTo>
                  <a:pt x="1970" y="14789"/>
                  <a:pt x="1872" y="14768"/>
                  <a:pt x="1823" y="14683"/>
                </a:cubicBezTo>
                <a:cubicBezTo>
                  <a:pt x="1768" y="14591"/>
                  <a:pt x="1791" y="14461"/>
                  <a:pt x="1872" y="14402"/>
                </a:cubicBezTo>
                <a:cubicBezTo>
                  <a:pt x="2773" y="13738"/>
                  <a:pt x="4213" y="14026"/>
                  <a:pt x="5043" y="14946"/>
                </a:cubicBezTo>
                <a:cubicBezTo>
                  <a:pt x="5136" y="15044"/>
                  <a:pt x="5271" y="15039"/>
                  <a:pt x="5353" y="14934"/>
                </a:cubicBezTo>
                <a:cubicBezTo>
                  <a:pt x="5593" y="14618"/>
                  <a:pt x="5981" y="14190"/>
                  <a:pt x="6467" y="13895"/>
                </a:cubicBezTo>
                <a:cubicBezTo>
                  <a:pt x="7323" y="13376"/>
                  <a:pt x="8732" y="13093"/>
                  <a:pt x="9763" y="13560"/>
                </a:cubicBezTo>
                <a:cubicBezTo>
                  <a:pt x="10052" y="13691"/>
                  <a:pt x="10292" y="13876"/>
                  <a:pt x="10478" y="14106"/>
                </a:cubicBezTo>
                <a:cubicBezTo>
                  <a:pt x="10489" y="14067"/>
                  <a:pt x="10506" y="14020"/>
                  <a:pt x="10517" y="13981"/>
                </a:cubicBezTo>
                <a:cubicBezTo>
                  <a:pt x="10446" y="12161"/>
                  <a:pt x="9840" y="11095"/>
                  <a:pt x="8634" y="10649"/>
                </a:cubicBezTo>
                <a:cubicBezTo>
                  <a:pt x="8547" y="10616"/>
                  <a:pt x="8491" y="10511"/>
                  <a:pt x="8513" y="10412"/>
                </a:cubicBezTo>
                <a:cubicBezTo>
                  <a:pt x="8535" y="10301"/>
                  <a:pt x="8628" y="10236"/>
                  <a:pt x="8721" y="10269"/>
                </a:cubicBezTo>
                <a:cubicBezTo>
                  <a:pt x="9289" y="10472"/>
                  <a:pt x="9735" y="10806"/>
                  <a:pt x="10074" y="11273"/>
                </a:cubicBezTo>
                <a:cubicBezTo>
                  <a:pt x="10139" y="11358"/>
                  <a:pt x="10254" y="11359"/>
                  <a:pt x="10309" y="11260"/>
                </a:cubicBezTo>
                <a:cubicBezTo>
                  <a:pt x="10483" y="10971"/>
                  <a:pt x="10599" y="10564"/>
                  <a:pt x="10599" y="10117"/>
                </a:cubicBezTo>
                <a:cubicBezTo>
                  <a:pt x="10599" y="9795"/>
                  <a:pt x="10538" y="9500"/>
                  <a:pt x="10440" y="9244"/>
                </a:cubicBezTo>
                <a:cubicBezTo>
                  <a:pt x="10435" y="9231"/>
                  <a:pt x="10429" y="9216"/>
                  <a:pt x="10423" y="9203"/>
                </a:cubicBezTo>
                <a:cubicBezTo>
                  <a:pt x="10423" y="9203"/>
                  <a:pt x="10423" y="9204"/>
                  <a:pt x="10423" y="9197"/>
                </a:cubicBezTo>
                <a:cubicBezTo>
                  <a:pt x="10401" y="9151"/>
                  <a:pt x="10386" y="9105"/>
                  <a:pt x="10358" y="9059"/>
                </a:cubicBezTo>
                <a:cubicBezTo>
                  <a:pt x="10336" y="9013"/>
                  <a:pt x="10315" y="8968"/>
                  <a:pt x="10299" y="8916"/>
                </a:cubicBezTo>
                <a:cubicBezTo>
                  <a:pt x="10135" y="8627"/>
                  <a:pt x="9867" y="8383"/>
                  <a:pt x="9518" y="8199"/>
                </a:cubicBezTo>
                <a:cubicBezTo>
                  <a:pt x="8868" y="7864"/>
                  <a:pt x="8082" y="7825"/>
                  <a:pt x="7558" y="8101"/>
                </a:cubicBezTo>
                <a:cubicBezTo>
                  <a:pt x="6952" y="8423"/>
                  <a:pt x="6505" y="9079"/>
                  <a:pt x="6390" y="9815"/>
                </a:cubicBezTo>
                <a:cubicBezTo>
                  <a:pt x="6314" y="10295"/>
                  <a:pt x="6352" y="11018"/>
                  <a:pt x="6953" y="11747"/>
                </a:cubicBezTo>
                <a:cubicBezTo>
                  <a:pt x="7018" y="11826"/>
                  <a:pt x="7024" y="11964"/>
                  <a:pt x="6953" y="12043"/>
                </a:cubicBezTo>
                <a:cubicBezTo>
                  <a:pt x="6920" y="12076"/>
                  <a:pt x="6882" y="12088"/>
                  <a:pt x="6844" y="12088"/>
                </a:cubicBezTo>
                <a:cubicBezTo>
                  <a:pt x="6800" y="12088"/>
                  <a:pt x="6762" y="12068"/>
                  <a:pt x="6729" y="12028"/>
                </a:cubicBezTo>
                <a:cubicBezTo>
                  <a:pt x="6178" y="11365"/>
                  <a:pt x="5949" y="10558"/>
                  <a:pt x="6074" y="9743"/>
                </a:cubicBezTo>
                <a:cubicBezTo>
                  <a:pt x="6102" y="9572"/>
                  <a:pt x="6139" y="9408"/>
                  <a:pt x="6194" y="9250"/>
                </a:cubicBezTo>
                <a:cubicBezTo>
                  <a:pt x="6248" y="9093"/>
                  <a:pt x="6238" y="8908"/>
                  <a:pt x="6156" y="8764"/>
                </a:cubicBezTo>
                <a:cubicBezTo>
                  <a:pt x="6145" y="8744"/>
                  <a:pt x="6139" y="8738"/>
                  <a:pt x="6139" y="8731"/>
                </a:cubicBezTo>
                <a:cubicBezTo>
                  <a:pt x="5932" y="8324"/>
                  <a:pt x="4863" y="6766"/>
                  <a:pt x="2718" y="7056"/>
                </a:cubicBezTo>
                <a:cubicBezTo>
                  <a:pt x="2620" y="7069"/>
                  <a:pt x="2527" y="6971"/>
                  <a:pt x="2538" y="6846"/>
                </a:cubicBezTo>
                <a:cubicBezTo>
                  <a:pt x="2543" y="6748"/>
                  <a:pt x="2609" y="6674"/>
                  <a:pt x="2691" y="6668"/>
                </a:cubicBezTo>
                <a:cubicBezTo>
                  <a:pt x="4650" y="6411"/>
                  <a:pt x="5904" y="7628"/>
                  <a:pt x="6390" y="8429"/>
                </a:cubicBezTo>
                <a:cubicBezTo>
                  <a:pt x="6445" y="8521"/>
                  <a:pt x="6560" y="8527"/>
                  <a:pt x="6625" y="8441"/>
                </a:cubicBezTo>
                <a:cubicBezTo>
                  <a:pt x="6849" y="8146"/>
                  <a:pt x="7122" y="7904"/>
                  <a:pt x="7439" y="7739"/>
                </a:cubicBezTo>
                <a:cubicBezTo>
                  <a:pt x="8039" y="7424"/>
                  <a:pt x="8928" y="7463"/>
                  <a:pt x="9654" y="7838"/>
                </a:cubicBezTo>
                <a:cubicBezTo>
                  <a:pt x="9916" y="7969"/>
                  <a:pt x="10134" y="8140"/>
                  <a:pt x="10314" y="8337"/>
                </a:cubicBezTo>
                <a:cubicBezTo>
                  <a:pt x="10330" y="8297"/>
                  <a:pt x="10347" y="8251"/>
                  <a:pt x="10363" y="8211"/>
                </a:cubicBezTo>
                <a:cubicBezTo>
                  <a:pt x="10511" y="7929"/>
                  <a:pt x="10599" y="7561"/>
                  <a:pt x="10599" y="7160"/>
                </a:cubicBezTo>
                <a:cubicBezTo>
                  <a:pt x="10599" y="6714"/>
                  <a:pt x="10489" y="6312"/>
                  <a:pt x="10309" y="6017"/>
                </a:cubicBezTo>
                <a:cubicBezTo>
                  <a:pt x="10303" y="6010"/>
                  <a:pt x="10304" y="6005"/>
                  <a:pt x="10299" y="5998"/>
                </a:cubicBezTo>
                <a:cubicBezTo>
                  <a:pt x="10206" y="5841"/>
                  <a:pt x="10041" y="5760"/>
                  <a:pt x="9883" y="5820"/>
                </a:cubicBezTo>
                <a:cubicBezTo>
                  <a:pt x="9675" y="5898"/>
                  <a:pt x="9462" y="5932"/>
                  <a:pt x="9255" y="5932"/>
                </a:cubicBezTo>
                <a:cubicBezTo>
                  <a:pt x="8949" y="5932"/>
                  <a:pt x="8660" y="5861"/>
                  <a:pt x="8436" y="5762"/>
                </a:cubicBezTo>
                <a:cubicBezTo>
                  <a:pt x="8360" y="5729"/>
                  <a:pt x="8311" y="5637"/>
                  <a:pt x="8327" y="5538"/>
                </a:cubicBezTo>
                <a:cubicBezTo>
                  <a:pt x="8344" y="5413"/>
                  <a:pt x="8453" y="5347"/>
                  <a:pt x="8546" y="5386"/>
                </a:cubicBezTo>
                <a:cubicBezTo>
                  <a:pt x="8960" y="5577"/>
                  <a:pt x="9589" y="5624"/>
                  <a:pt x="10053" y="5302"/>
                </a:cubicBezTo>
                <a:cubicBezTo>
                  <a:pt x="10086" y="5276"/>
                  <a:pt x="10118" y="5248"/>
                  <a:pt x="10150" y="5222"/>
                </a:cubicBezTo>
                <a:cubicBezTo>
                  <a:pt x="10259" y="5124"/>
                  <a:pt x="10347" y="4999"/>
                  <a:pt x="10413" y="4855"/>
                </a:cubicBezTo>
                <a:cubicBezTo>
                  <a:pt x="10522" y="4592"/>
                  <a:pt x="10592" y="4270"/>
                  <a:pt x="10592" y="3929"/>
                </a:cubicBezTo>
                <a:lnTo>
                  <a:pt x="10592" y="3922"/>
                </a:lnTo>
                <a:cubicBezTo>
                  <a:pt x="10592" y="3647"/>
                  <a:pt x="10511" y="3369"/>
                  <a:pt x="10363" y="3159"/>
                </a:cubicBezTo>
                <a:cubicBezTo>
                  <a:pt x="9840" y="2397"/>
                  <a:pt x="9190" y="2095"/>
                  <a:pt x="8426" y="2259"/>
                </a:cubicBezTo>
                <a:cubicBezTo>
                  <a:pt x="8344" y="2279"/>
                  <a:pt x="8262" y="2232"/>
                  <a:pt x="8235" y="2140"/>
                </a:cubicBezTo>
                <a:cubicBezTo>
                  <a:pt x="8197" y="2022"/>
                  <a:pt x="8258" y="1898"/>
                  <a:pt x="8361" y="1871"/>
                </a:cubicBezTo>
                <a:cubicBezTo>
                  <a:pt x="9087" y="1714"/>
                  <a:pt x="9736" y="1924"/>
                  <a:pt x="10282" y="2489"/>
                </a:cubicBezTo>
                <a:cubicBezTo>
                  <a:pt x="10353" y="2568"/>
                  <a:pt x="10468" y="2523"/>
                  <a:pt x="10490" y="2411"/>
                </a:cubicBezTo>
                <a:cubicBezTo>
                  <a:pt x="10506" y="2306"/>
                  <a:pt x="10522" y="2160"/>
                  <a:pt x="10517" y="1970"/>
                </a:cubicBezTo>
                <a:cubicBezTo>
                  <a:pt x="10495" y="886"/>
                  <a:pt x="10195" y="118"/>
                  <a:pt x="8885" y="13"/>
                </a:cubicBezTo>
                <a:cubicBezTo>
                  <a:pt x="8685" y="-3"/>
                  <a:pt x="8490" y="-4"/>
                  <a:pt x="8302" y="9"/>
                </a:cubicBezTo>
                <a:close/>
                <a:moveTo>
                  <a:pt x="13298" y="9"/>
                </a:moveTo>
                <a:cubicBezTo>
                  <a:pt x="13110" y="-4"/>
                  <a:pt x="12915" y="-3"/>
                  <a:pt x="12715" y="13"/>
                </a:cubicBezTo>
                <a:cubicBezTo>
                  <a:pt x="11405" y="118"/>
                  <a:pt x="11105" y="886"/>
                  <a:pt x="11083" y="1970"/>
                </a:cubicBezTo>
                <a:cubicBezTo>
                  <a:pt x="11078" y="2160"/>
                  <a:pt x="11094" y="2306"/>
                  <a:pt x="11110" y="2411"/>
                </a:cubicBezTo>
                <a:cubicBezTo>
                  <a:pt x="11132" y="2523"/>
                  <a:pt x="11247" y="2568"/>
                  <a:pt x="11318" y="2489"/>
                </a:cubicBezTo>
                <a:cubicBezTo>
                  <a:pt x="11864" y="1924"/>
                  <a:pt x="12513" y="1714"/>
                  <a:pt x="13239" y="1871"/>
                </a:cubicBezTo>
                <a:cubicBezTo>
                  <a:pt x="13342" y="1898"/>
                  <a:pt x="13403" y="2022"/>
                  <a:pt x="13365" y="2140"/>
                </a:cubicBezTo>
                <a:cubicBezTo>
                  <a:pt x="13338" y="2232"/>
                  <a:pt x="13256" y="2279"/>
                  <a:pt x="13174" y="2259"/>
                </a:cubicBezTo>
                <a:cubicBezTo>
                  <a:pt x="12410" y="2095"/>
                  <a:pt x="11760" y="2397"/>
                  <a:pt x="11237" y="3159"/>
                </a:cubicBezTo>
                <a:cubicBezTo>
                  <a:pt x="11089" y="3369"/>
                  <a:pt x="11008" y="3647"/>
                  <a:pt x="11008" y="3922"/>
                </a:cubicBezTo>
                <a:lnTo>
                  <a:pt x="11008" y="3929"/>
                </a:lnTo>
                <a:cubicBezTo>
                  <a:pt x="11008" y="4270"/>
                  <a:pt x="11078" y="4592"/>
                  <a:pt x="11187" y="4855"/>
                </a:cubicBezTo>
                <a:cubicBezTo>
                  <a:pt x="11253" y="4999"/>
                  <a:pt x="11341" y="5124"/>
                  <a:pt x="11450" y="5222"/>
                </a:cubicBezTo>
                <a:cubicBezTo>
                  <a:pt x="11482" y="5248"/>
                  <a:pt x="11514" y="5276"/>
                  <a:pt x="11547" y="5302"/>
                </a:cubicBezTo>
                <a:cubicBezTo>
                  <a:pt x="12011" y="5624"/>
                  <a:pt x="12640" y="5577"/>
                  <a:pt x="13054" y="5386"/>
                </a:cubicBezTo>
                <a:cubicBezTo>
                  <a:pt x="13147" y="5347"/>
                  <a:pt x="13256" y="5413"/>
                  <a:pt x="13273" y="5538"/>
                </a:cubicBezTo>
                <a:cubicBezTo>
                  <a:pt x="13289" y="5637"/>
                  <a:pt x="13240" y="5729"/>
                  <a:pt x="13164" y="5762"/>
                </a:cubicBezTo>
                <a:cubicBezTo>
                  <a:pt x="12940" y="5861"/>
                  <a:pt x="12651" y="5932"/>
                  <a:pt x="12345" y="5932"/>
                </a:cubicBezTo>
                <a:cubicBezTo>
                  <a:pt x="12138" y="5932"/>
                  <a:pt x="11925" y="5898"/>
                  <a:pt x="11717" y="5820"/>
                </a:cubicBezTo>
                <a:cubicBezTo>
                  <a:pt x="11559" y="5760"/>
                  <a:pt x="11394" y="5841"/>
                  <a:pt x="11301" y="5998"/>
                </a:cubicBezTo>
                <a:cubicBezTo>
                  <a:pt x="11296" y="6005"/>
                  <a:pt x="11297" y="6010"/>
                  <a:pt x="11291" y="6017"/>
                </a:cubicBezTo>
                <a:cubicBezTo>
                  <a:pt x="11111" y="6312"/>
                  <a:pt x="11001" y="6714"/>
                  <a:pt x="11001" y="7160"/>
                </a:cubicBezTo>
                <a:cubicBezTo>
                  <a:pt x="11001" y="7561"/>
                  <a:pt x="11089" y="7929"/>
                  <a:pt x="11237" y="8211"/>
                </a:cubicBezTo>
                <a:cubicBezTo>
                  <a:pt x="11253" y="8251"/>
                  <a:pt x="11270" y="8297"/>
                  <a:pt x="11286" y="8337"/>
                </a:cubicBezTo>
                <a:cubicBezTo>
                  <a:pt x="11466" y="8140"/>
                  <a:pt x="11684" y="7969"/>
                  <a:pt x="11946" y="7838"/>
                </a:cubicBezTo>
                <a:cubicBezTo>
                  <a:pt x="12672" y="7463"/>
                  <a:pt x="13561" y="7424"/>
                  <a:pt x="14161" y="7739"/>
                </a:cubicBezTo>
                <a:cubicBezTo>
                  <a:pt x="14478" y="7904"/>
                  <a:pt x="14751" y="8146"/>
                  <a:pt x="14975" y="8441"/>
                </a:cubicBezTo>
                <a:cubicBezTo>
                  <a:pt x="15040" y="8527"/>
                  <a:pt x="15155" y="8521"/>
                  <a:pt x="15210" y="8429"/>
                </a:cubicBezTo>
                <a:cubicBezTo>
                  <a:pt x="15696" y="7628"/>
                  <a:pt x="16950" y="6411"/>
                  <a:pt x="18909" y="6668"/>
                </a:cubicBezTo>
                <a:cubicBezTo>
                  <a:pt x="18991" y="6674"/>
                  <a:pt x="19057" y="6748"/>
                  <a:pt x="19062" y="6846"/>
                </a:cubicBezTo>
                <a:cubicBezTo>
                  <a:pt x="19073" y="6971"/>
                  <a:pt x="18980" y="7069"/>
                  <a:pt x="18882" y="7056"/>
                </a:cubicBezTo>
                <a:cubicBezTo>
                  <a:pt x="16737" y="6766"/>
                  <a:pt x="15668" y="8324"/>
                  <a:pt x="15461" y="8731"/>
                </a:cubicBezTo>
                <a:cubicBezTo>
                  <a:pt x="15461" y="8738"/>
                  <a:pt x="15455" y="8744"/>
                  <a:pt x="15444" y="8764"/>
                </a:cubicBezTo>
                <a:cubicBezTo>
                  <a:pt x="15362" y="8908"/>
                  <a:pt x="15352" y="9093"/>
                  <a:pt x="15406" y="9250"/>
                </a:cubicBezTo>
                <a:cubicBezTo>
                  <a:pt x="15461" y="9408"/>
                  <a:pt x="15498" y="9572"/>
                  <a:pt x="15526" y="9743"/>
                </a:cubicBezTo>
                <a:cubicBezTo>
                  <a:pt x="15651" y="10558"/>
                  <a:pt x="15422" y="11365"/>
                  <a:pt x="14871" y="12028"/>
                </a:cubicBezTo>
                <a:cubicBezTo>
                  <a:pt x="14838" y="12068"/>
                  <a:pt x="14800" y="12088"/>
                  <a:pt x="14756" y="12088"/>
                </a:cubicBezTo>
                <a:cubicBezTo>
                  <a:pt x="14718" y="12088"/>
                  <a:pt x="14680" y="12076"/>
                  <a:pt x="14647" y="12043"/>
                </a:cubicBezTo>
                <a:cubicBezTo>
                  <a:pt x="14576" y="11964"/>
                  <a:pt x="14582" y="11826"/>
                  <a:pt x="14647" y="11747"/>
                </a:cubicBezTo>
                <a:cubicBezTo>
                  <a:pt x="15248" y="11018"/>
                  <a:pt x="15286" y="10295"/>
                  <a:pt x="15210" y="9815"/>
                </a:cubicBezTo>
                <a:cubicBezTo>
                  <a:pt x="15095" y="9079"/>
                  <a:pt x="14648" y="8423"/>
                  <a:pt x="14042" y="8101"/>
                </a:cubicBezTo>
                <a:cubicBezTo>
                  <a:pt x="13518" y="7825"/>
                  <a:pt x="12732" y="7864"/>
                  <a:pt x="12082" y="8199"/>
                </a:cubicBezTo>
                <a:cubicBezTo>
                  <a:pt x="11733" y="8383"/>
                  <a:pt x="11465" y="8627"/>
                  <a:pt x="11301" y="8916"/>
                </a:cubicBezTo>
                <a:cubicBezTo>
                  <a:pt x="11285" y="8968"/>
                  <a:pt x="11264" y="9013"/>
                  <a:pt x="11242" y="9059"/>
                </a:cubicBezTo>
                <a:cubicBezTo>
                  <a:pt x="11214" y="9105"/>
                  <a:pt x="11199" y="9151"/>
                  <a:pt x="11177" y="9197"/>
                </a:cubicBezTo>
                <a:cubicBezTo>
                  <a:pt x="11177" y="9204"/>
                  <a:pt x="11177" y="9203"/>
                  <a:pt x="11177" y="9203"/>
                </a:cubicBezTo>
                <a:cubicBezTo>
                  <a:pt x="11171" y="9216"/>
                  <a:pt x="11165" y="9231"/>
                  <a:pt x="11160" y="9244"/>
                </a:cubicBezTo>
                <a:cubicBezTo>
                  <a:pt x="11062" y="9500"/>
                  <a:pt x="11001" y="9795"/>
                  <a:pt x="11001" y="10117"/>
                </a:cubicBezTo>
                <a:cubicBezTo>
                  <a:pt x="11001" y="10564"/>
                  <a:pt x="11117" y="10971"/>
                  <a:pt x="11291" y="11260"/>
                </a:cubicBezTo>
                <a:cubicBezTo>
                  <a:pt x="11346" y="11359"/>
                  <a:pt x="11461" y="11358"/>
                  <a:pt x="11526" y="11273"/>
                </a:cubicBezTo>
                <a:cubicBezTo>
                  <a:pt x="11865" y="10806"/>
                  <a:pt x="12311" y="10472"/>
                  <a:pt x="12879" y="10269"/>
                </a:cubicBezTo>
                <a:cubicBezTo>
                  <a:pt x="12972" y="10236"/>
                  <a:pt x="13065" y="10301"/>
                  <a:pt x="13087" y="10412"/>
                </a:cubicBezTo>
                <a:cubicBezTo>
                  <a:pt x="13109" y="10511"/>
                  <a:pt x="13053" y="10616"/>
                  <a:pt x="12966" y="10649"/>
                </a:cubicBezTo>
                <a:cubicBezTo>
                  <a:pt x="11760" y="11095"/>
                  <a:pt x="11154" y="12161"/>
                  <a:pt x="11083" y="13981"/>
                </a:cubicBezTo>
                <a:cubicBezTo>
                  <a:pt x="11094" y="14020"/>
                  <a:pt x="11111" y="14067"/>
                  <a:pt x="11122" y="14106"/>
                </a:cubicBezTo>
                <a:cubicBezTo>
                  <a:pt x="11308" y="13876"/>
                  <a:pt x="11548" y="13691"/>
                  <a:pt x="11837" y="13560"/>
                </a:cubicBezTo>
                <a:cubicBezTo>
                  <a:pt x="12868" y="13093"/>
                  <a:pt x="14277" y="13376"/>
                  <a:pt x="15133" y="13895"/>
                </a:cubicBezTo>
                <a:cubicBezTo>
                  <a:pt x="15619" y="14190"/>
                  <a:pt x="16007" y="14618"/>
                  <a:pt x="16247" y="14934"/>
                </a:cubicBezTo>
                <a:cubicBezTo>
                  <a:pt x="16329" y="15039"/>
                  <a:pt x="16465" y="15044"/>
                  <a:pt x="16557" y="14946"/>
                </a:cubicBezTo>
                <a:cubicBezTo>
                  <a:pt x="17387" y="14026"/>
                  <a:pt x="18827" y="13738"/>
                  <a:pt x="19728" y="14402"/>
                </a:cubicBezTo>
                <a:cubicBezTo>
                  <a:pt x="19809" y="14461"/>
                  <a:pt x="19832" y="14591"/>
                  <a:pt x="19777" y="14683"/>
                </a:cubicBezTo>
                <a:cubicBezTo>
                  <a:pt x="19728" y="14768"/>
                  <a:pt x="19630" y="14789"/>
                  <a:pt x="19554" y="14736"/>
                </a:cubicBezTo>
                <a:cubicBezTo>
                  <a:pt x="18680" y="14106"/>
                  <a:pt x="17158" y="14527"/>
                  <a:pt x="16530" y="15584"/>
                </a:cubicBezTo>
                <a:lnTo>
                  <a:pt x="16503" y="15630"/>
                </a:lnTo>
                <a:cubicBezTo>
                  <a:pt x="16448" y="15722"/>
                  <a:pt x="16339" y="15715"/>
                  <a:pt x="16290" y="15630"/>
                </a:cubicBezTo>
                <a:lnTo>
                  <a:pt x="16262" y="15584"/>
                </a:lnTo>
                <a:cubicBezTo>
                  <a:pt x="16257" y="15578"/>
                  <a:pt x="15754" y="14722"/>
                  <a:pt x="14985" y="14256"/>
                </a:cubicBezTo>
                <a:cubicBezTo>
                  <a:pt x="14210" y="13783"/>
                  <a:pt x="12884" y="13515"/>
                  <a:pt x="11951" y="13942"/>
                </a:cubicBezTo>
                <a:cubicBezTo>
                  <a:pt x="11520" y="14139"/>
                  <a:pt x="11226" y="14453"/>
                  <a:pt x="11073" y="14886"/>
                </a:cubicBezTo>
                <a:cubicBezTo>
                  <a:pt x="11029" y="15051"/>
                  <a:pt x="11001" y="15228"/>
                  <a:pt x="11001" y="15412"/>
                </a:cubicBezTo>
                <a:cubicBezTo>
                  <a:pt x="11001" y="16305"/>
                  <a:pt x="11591" y="17036"/>
                  <a:pt x="12311" y="17030"/>
                </a:cubicBezTo>
                <a:cubicBezTo>
                  <a:pt x="12949" y="17023"/>
                  <a:pt x="13648" y="16471"/>
                  <a:pt x="13834" y="16280"/>
                </a:cubicBezTo>
                <a:cubicBezTo>
                  <a:pt x="13910" y="16208"/>
                  <a:pt x="14025" y="16228"/>
                  <a:pt x="14079" y="16340"/>
                </a:cubicBezTo>
                <a:cubicBezTo>
                  <a:pt x="14123" y="16425"/>
                  <a:pt x="14097" y="16535"/>
                  <a:pt x="14037" y="16595"/>
                </a:cubicBezTo>
                <a:cubicBezTo>
                  <a:pt x="13939" y="16686"/>
                  <a:pt x="13834" y="16772"/>
                  <a:pt x="13720" y="16851"/>
                </a:cubicBezTo>
                <a:cubicBezTo>
                  <a:pt x="13654" y="16897"/>
                  <a:pt x="13643" y="17002"/>
                  <a:pt x="13692" y="17054"/>
                </a:cubicBezTo>
                <a:cubicBezTo>
                  <a:pt x="14527" y="18046"/>
                  <a:pt x="15701" y="18664"/>
                  <a:pt x="16994" y="18664"/>
                </a:cubicBezTo>
                <a:cubicBezTo>
                  <a:pt x="19537" y="18664"/>
                  <a:pt x="21600" y="16287"/>
                  <a:pt x="21600" y="13351"/>
                </a:cubicBezTo>
                <a:cubicBezTo>
                  <a:pt x="21600" y="12621"/>
                  <a:pt x="21474" y="11930"/>
                  <a:pt x="21245" y="11299"/>
                </a:cubicBezTo>
                <a:cubicBezTo>
                  <a:pt x="20994" y="10616"/>
                  <a:pt x="20487" y="10110"/>
                  <a:pt x="19881" y="9985"/>
                </a:cubicBezTo>
                <a:cubicBezTo>
                  <a:pt x="19854" y="9979"/>
                  <a:pt x="19826" y="9980"/>
                  <a:pt x="19799" y="9973"/>
                </a:cubicBezTo>
                <a:cubicBezTo>
                  <a:pt x="19128" y="9868"/>
                  <a:pt x="18478" y="10202"/>
                  <a:pt x="18145" y="10550"/>
                </a:cubicBezTo>
                <a:cubicBezTo>
                  <a:pt x="18063" y="10635"/>
                  <a:pt x="18031" y="10774"/>
                  <a:pt x="18058" y="10899"/>
                </a:cubicBezTo>
                <a:cubicBezTo>
                  <a:pt x="18080" y="11004"/>
                  <a:pt x="18097" y="11102"/>
                  <a:pt x="18107" y="11207"/>
                </a:cubicBezTo>
                <a:cubicBezTo>
                  <a:pt x="18162" y="11765"/>
                  <a:pt x="18069" y="12239"/>
                  <a:pt x="17845" y="12542"/>
                </a:cubicBezTo>
                <a:cubicBezTo>
                  <a:pt x="17812" y="12588"/>
                  <a:pt x="17769" y="12607"/>
                  <a:pt x="17725" y="12607"/>
                </a:cubicBezTo>
                <a:cubicBezTo>
                  <a:pt x="17676" y="12607"/>
                  <a:pt x="17632" y="12588"/>
                  <a:pt x="17599" y="12542"/>
                </a:cubicBezTo>
                <a:cubicBezTo>
                  <a:pt x="17545" y="12463"/>
                  <a:pt x="17557" y="12351"/>
                  <a:pt x="17611" y="12273"/>
                </a:cubicBezTo>
                <a:cubicBezTo>
                  <a:pt x="17764" y="12056"/>
                  <a:pt x="17824" y="11687"/>
                  <a:pt x="17780" y="11260"/>
                </a:cubicBezTo>
                <a:cubicBezTo>
                  <a:pt x="17715" y="10617"/>
                  <a:pt x="17430" y="10006"/>
                  <a:pt x="17059" y="9704"/>
                </a:cubicBezTo>
                <a:cubicBezTo>
                  <a:pt x="16977" y="9638"/>
                  <a:pt x="16962" y="9492"/>
                  <a:pt x="17038" y="9400"/>
                </a:cubicBezTo>
                <a:cubicBezTo>
                  <a:pt x="17093" y="9328"/>
                  <a:pt x="17184" y="9329"/>
                  <a:pt x="17250" y="9382"/>
                </a:cubicBezTo>
                <a:cubicBezTo>
                  <a:pt x="17452" y="9553"/>
                  <a:pt x="17633" y="9789"/>
                  <a:pt x="17775" y="10072"/>
                </a:cubicBezTo>
                <a:cubicBezTo>
                  <a:pt x="17835" y="10190"/>
                  <a:pt x="17965" y="10222"/>
                  <a:pt x="18058" y="10144"/>
                </a:cubicBezTo>
                <a:cubicBezTo>
                  <a:pt x="18200" y="10019"/>
                  <a:pt x="18369" y="9907"/>
                  <a:pt x="18549" y="9815"/>
                </a:cubicBezTo>
                <a:cubicBezTo>
                  <a:pt x="18844" y="9664"/>
                  <a:pt x="19308" y="9500"/>
                  <a:pt x="19849" y="9585"/>
                </a:cubicBezTo>
                <a:cubicBezTo>
                  <a:pt x="20116" y="9624"/>
                  <a:pt x="20421" y="9729"/>
                  <a:pt x="20732" y="9953"/>
                </a:cubicBezTo>
                <a:cubicBezTo>
                  <a:pt x="20852" y="10038"/>
                  <a:pt x="21005" y="9978"/>
                  <a:pt x="21059" y="9827"/>
                </a:cubicBezTo>
                <a:cubicBezTo>
                  <a:pt x="21114" y="9670"/>
                  <a:pt x="21157" y="9492"/>
                  <a:pt x="21174" y="9302"/>
                </a:cubicBezTo>
                <a:cubicBezTo>
                  <a:pt x="21321" y="8480"/>
                  <a:pt x="21005" y="6917"/>
                  <a:pt x="20268" y="5524"/>
                </a:cubicBezTo>
                <a:cubicBezTo>
                  <a:pt x="19237" y="3724"/>
                  <a:pt x="18097" y="3160"/>
                  <a:pt x="17562" y="3015"/>
                </a:cubicBezTo>
                <a:cubicBezTo>
                  <a:pt x="17425" y="2982"/>
                  <a:pt x="17299" y="3101"/>
                  <a:pt x="17294" y="3272"/>
                </a:cubicBezTo>
                <a:cubicBezTo>
                  <a:pt x="17294" y="3403"/>
                  <a:pt x="17277" y="3534"/>
                  <a:pt x="17250" y="3666"/>
                </a:cubicBezTo>
                <a:cubicBezTo>
                  <a:pt x="17157" y="4139"/>
                  <a:pt x="16928" y="4559"/>
                  <a:pt x="16622" y="4822"/>
                </a:cubicBezTo>
                <a:cubicBezTo>
                  <a:pt x="16529" y="4907"/>
                  <a:pt x="16486" y="5046"/>
                  <a:pt x="16513" y="5177"/>
                </a:cubicBezTo>
                <a:cubicBezTo>
                  <a:pt x="16557" y="5387"/>
                  <a:pt x="16563" y="5590"/>
                  <a:pt x="16525" y="5774"/>
                </a:cubicBezTo>
                <a:cubicBezTo>
                  <a:pt x="16509" y="5866"/>
                  <a:pt x="16443" y="5926"/>
                  <a:pt x="16366" y="5926"/>
                </a:cubicBezTo>
                <a:cubicBezTo>
                  <a:pt x="16344" y="5926"/>
                  <a:pt x="16328" y="5919"/>
                  <a:pt x="16307" y="5912"/>
                </a:cubicBezTo>
                <a:cubicBezTo>
                  <a:pt x="16225" y="5873"/>
                  <a:pt x="16191" y="5768"/>
                  <a:pt x="16208" y="5670"/>
                </a:cubicBezTo>
                <a:cubicBezTo>
                  <a:pt x="16257" y="5387"/>
                  <a:pt x="16169" y="5033"/>
                  <a:pt x="15962" y="4678"/>
                </a:cubicBezTo>
                <a:cubicBezTo>
                  <a:pt x="15651" y="4146"/>
                  <a:pt x="15166" y="3770"/>
                  <a:pt x="14719" y="3711"/>
                </a:cubicBezTo>
                <a:cubicBezTo>
                  <a:pt x="14615" y="3704"/>
                  <a:pt x="14548" y="3587"/>
                  <a:pt x="14576" y="3463"/>
                </a:cubicBezTo>
                <a:cubicBezTo>
                  <a:pt x="14597" y="3371"/>
                  <a:pt x="14675" y="3310"/>
                  <a:pt x="14756" y="3323"/>
                </a:cubicBezTo>
                <a:cubicBezTo>
                  <a:pt x="15291" y="3389"/>
                  <a:pt x="15870" y="3830"/>
                  <a:pt x="16230" y="4448"/>
                </a:cubicBezTo>
                <a:cubicBezTo>
                  <a:pt x="16274" y="4527"/>
                  <a:pt x="16372" y="4546"/>
                  <a:pt x="16438" y="4487"/>
                </a:cubicBezTo>
                <a:cubicBezTo>
                  <a:pt x="16673" y="4283"/>
                  <a:pt x="16853" y="3948"/>
                  <a:pt x="16929" y="3567"/>
                </a:cubicBezTo>
                <a:cubicBezTo>
                  <a:pt x="16995" y="3232"/>
                  <a:pt x="16973" y="2877"/>
                  <a:pt x="16874" y="2528"/>
                </a:cubicBezTo>
                <a:cubicBezTo>
                  <a:pt x="16771" y="2167"/>
                  <a:pt x="16579" y="1852"/>
                  <a:pt x="16344" y="1602"/>
                </a:cubicBezTo>
                <a:cubicBezTo>
                  <a:pt x="15657" y="867"/>
                  <a:pt x="14618" y="101"/>
                  <a:pt x="13298" y="9"/>
                </a:cubicBezTo>
                <a:close/>
                <a:moveTo>
                  <a:pt x="10805" y="16504"/>
                </a:moveTo>
                <a:cubicBezTo>
                  <a:pt x="10505" y="17122"/>
                  <a:pt x="9959" y="17535"/>
                  <a:pt x="9337" y="17535"/>
                </a:cubicBezTo>
                <a:cubicBezTo>
                  <a:pt x="9119" y="17535"/>
                  <a:pt x="8901" y="17481"/>
                  <a:pt x="8704" y="17383"/>
                </a:cubicBezTo>
                <a:cubicBezTo>
                  <a:pt x="8524" y="17298"/>
                  <a:pt x="8317" y="17338"/>
                  <a:pt x="8181" y="17496"/>
                </a:cubicBezTo>
                <a:cubicBezTo>
                  <a:pt x="7247" y="18560"/>
                  <a:pt x="5976" y="19177"/>
                  <a:pt x="4656" y="19177"/>
                </a:cubicBezTo>
                <a:cubicBezTo>
                  <a:pt x="4355" y="19177"/>
                  <a:pt x="4060" y="19144"/>
                  <a:pt x="3771" y="19085"/>
                </a:cubicBezTo>
                <a:cubicBezTo>
                  <a:pt x="4518" y="20590"/>
                  <a:pt x="5883" y="21596"/>
                  <a:pt x="7444" y="21596"/>
                </a:cubicBezTo>
                <a:cubicBezTo>
                  <a:pt x="8644" y="21596"/>
                  <a:pt x="9693" y="20997"/>
                  <a:pt x="10467" y="20031"/>
                </a:cubicBezTo>
                <a:cubicBezTo>
                  <a:pt x="10560" y="19913"/>
                  <a:pt x="10685" y="19855"/>
                  <a:pt x="10810" y="19855"/>
                </a:cubicBezTo>
                <a:cubicBezTo>
                  <a:pt x="10936" y="19855"/>
                  <a:pt x="11062" y="19913"/>
                  <a:pt x="11155" y="20031"/>
                </a:cubicBezTo>
                <a:cubicBezTo>
                  <a:pt x="11930" y="20997"/>
                  <a:pt x="12978" y="21596"/>
                  <a:pt x="14178" y="21596"/>
                </a:cubicBezTo>
                <a:cubicBezTo>
                  <a:pt x="15739" y="21596"/>
                  <a:pt x="17102" y="20590"/>
                  <a:pt x="17850" y="19085"/>
                </a:cubicBezTo>
                <a:cubicBezTo>
                  <a:pt x="17566" y="19144"/>
                  <a:pt x="17272" y="19177"/>
                  <a:pt x="16967" y="19177"/>
                </a:cubicBezTo>
                <a:cubicBezTo>
                  <a:pt x="15630" y="19177"/>
                  <a:pt x="14357" y="18560"/>
                  <a:pt x="13430" y="17496"/>
                </a:cubicBezTo>
                <a:cubicBezTo>
                  <a:pt x="13288" y="17332"/>
                  <a:pt x="13086" y="17291"/>
                  <a:pt x="12906" y="17383"/>
                </a:cubicBezTo>
                <a:cubicBezTo>
                  <a:pt x="12704" y="17481"/>
                  <a:pt x="12492" y="17535"/>
                  <a:pt x="12273" y="17535"/>
                </a:cubicBezTo>
                <a:cubicBezTo>
                  <a:pt x="11651" y="17535"/>
                  <a:pt x="11105" y="17122"/>
                  <a:pt x="10805" y="16504"/>
                </a:cubicBez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Callout"/>
          <p:cNvSpPr/>
          <p:nvPr/>
        </p:nvSpPr>
        <p:spPr>
          <a:xfrm>
            <a:off x="7924800" y="2946400"/>
            <a:ext cx="3186113" cy="16033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5" y="0"/>
                </a:moveTo>
                <a:cubicBezTo>
                  <a:pt x="222" y="0"/>
                  <a:pt x="0" y="440"/>
                  <a:pt x="0" y="984"/>
                </a:cubicBezTo>
                <a:lnTo>
                  <a:pt x="0" y="18691"/>
                </a:lnTo>
                <a:cubicBezTo>
                  <a:pt x="0" y="19235"/>
                  <a:pt x="222" y="19675"/>
                  <a:pt x="495" y="19675"/>
                </a:cubicBezTo>
                <a:lnTo>
                  <a:pt x="8217" y="19675"/>
                </a:lnTo>
                <a:lnTo>
                  <a:pt x="9821" y="21600"/>
                </a:lnTo>
                <a:lnTo>
                  <a:pt x="11424" y="19675"/>
                </a:lnTo>
                <a:lnTo>
                  <a:pt x="21105" y="19675"/>
                </a:lnTo>
                <a:cubicBezTo>
                  <a:pt x="21378" y="19675"/>
                  <a:pt x="21600" y="19235"/>
                  <a:pt x="21600" y="18691"/>
                </a:cubicBezTo>
                <a:lnTo>
                  <a:pt x="21600" y="984"/>
                </a:lnTo>
                <a:cubicBezTo>
                  <a:pt x="21600" y="440"/>
                  <a:pt x="21378" y="0"/>
                  <a:pt x="21105" y="0"/>
                </a:cubicBezTo>
                <a:lnTo>
                  <a:pt x="495" y="0"/>
                </a:lnTo>
                <a:close/>
              </a:path>
            </a:pathLst>
          </a:custGeom>
          <a:ln w="254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287" name="Group"/>
          <p:cNvGrpSpPr/>
          <p:nvPr/>
        </p:nvGrpSpPr>
        <p:grpSpPr>
          <a:xfrm>
            <a:off x="9375657" y="2971230"/>
            <a:ext cx="1723641" cy="1316235"/>
            <a:chOff x="0" y="0"/>
            <a:chExt cx="1723640" cy="1316234"/>
          </a:xfrm>
        </p:grpSpPr>
        <p:pic>
          <p:nvPicPr>
            <p:cNvPr id="28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6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pic>
        <p:nvPicPr>
          <p:cNvPr id="2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6306">
            <a:off x="7919542" y="3437520"/>
            <a:ext cx="1549666" cy="3836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Hardware: Mental Model of Process Memo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 defTabSz="578358">
              <a:defRPr sz="4752"/>
            </a:lvl1pPr>
          </a:lstStyle>
          <a:p>
            <a:r>
              <a:t>Hardware: Mental Model of Process Memory</a:t>
            </a:r>
          </a:p>
        </p:txBody>
      </p:sp>
      <p:sp>
        <p:nvSpPr>
          <p:cNvPr id="291" name="Imagine...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991355" cy="172774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i="1"/>
            </a:pPr>
            <a:r>
              <a:t>Imagine...</a:t>
            </a:r>
          </a:p>
          <a:p>
            <a:pPr marL="635000">
              <a:spcBef>
                <a:spcPts val="0"/>
              </a:spcBef>
              <a:defRPr sz="2800"/>
            </a:pPr>
            <a:r>
              <a:t>one huge list, </a:t>
            </a:r>
            <a:r>
              <a:rPr b="1"/>
              <a:t>per each</a:t>
            </a:r>
            <a:r>
              <a:t> </a:t>
            </a:r>
            <a:r>
              <a:rPr strike="sngStrike"/>
              <a:t>running program</a:t>
            </a:r>
            <a:r>
              <a:t>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process</a:t>
            </a:r>
            <a:r>
              <a:t>, called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"address space"</a:t>
            </a:r>
          </a:p>
          <a:p>
            <a:pPr marL="635000">
              <a:spcBef>
                <a:spcPts val="0"/>
              </a:spcBef>
              <a:defRPr sz="2800"/>
            </a:pPr>
            <a:r>
              <a:t>every entry in the list is an integer between 0 and 255 (aka 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"byte"</a:t>
            </a:r>
            <a:r>
              <a:t>)</a:t>
            </a:r>
          </a:p>
        </p:txBody>
      </p:sp>
      <p:sp>
        <p:nvSpPr>
          <p:cNvPr id="330" name="Connection Line"/>
          <p:cNvSpPr/>
          <p:nvPr/>
        </p:nvSpPr>
        <p:spPr>
          <a:xfrm>
            <a:off x="535237" y="5844662"/>
            <a:ext cx="651858" cy="9610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76" h="21600" extrusionOk="0">
                <a:moveTo>
                  <a:pt x="16276" y="21600"/>
                </a:moveTo>
                <a:cubicBezTo>
                  <a:pt x="-3945" y="13139"/>
                  <a:pt x="-5324" y="5939"/>
                  <a:pt x="12138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3" name="indexes (aka &quot;addresses&quot;)"/>
          <p:cNvSpPr txBox="1"/>
          <p:nvPr/>
        </p:nvSpPr>
        <p:spPr>
          <a:xfrm>
            <a:off x="1257300" y="6559549"/>
            <a:ext cx="32261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indexes (aka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"addresses"</a:t>
            </a:r>
            <a:r>
              <a:t>)</a:t>
            </a:r>
          </a:p>
        </p:txBody>
      </p:sp>
      <p:sp>
        <p:nvSpPr>
          <p:cNvPr id="331" name="Connection Line"/>
          <p:cNvSpPr/>
          <p:nvPr/>
        </p:nvSpPr>
        <p:spPr>
          <a:xfrm>
            <a:off x="537359" y="4392695"/>
            <a:ext cx="649736" cy="822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742" h="21600" extrusionOk="0">
                <a:moveTo>
                  <a:pt x="16742" y="0"/>
                </a:moveTo>
                <a:cubicBezTo>
                  <a:pt x="-1565" y="3401"/>
                  <a:pt x="-4858" y="10601"/>
                  <a:pt x="6863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5" name="values (bytes)"/>
          <p:cNvSpPr txBox="1"/>
          <p:nvPr/>
        </p:nvSpPr>
        <p:spPr>
          <a:xfrm>
            <a:off x="1257300" y="4146549"/>
            <a:ext cx="17898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values (bytes)</a:t>
            </a:r>
          </a:p>
        </p:txBody>
      </p:sp>
      <p:sp>
        <p:nvSpPr>
          <p:cNvPr id="296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7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8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9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0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1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2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3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4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5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6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7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8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9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0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1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2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3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14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15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16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17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18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19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20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21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22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23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24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325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326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327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pic>
        <p:nvPicPr>
          <p:cNvPr id="3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284" y="7593955"/>
            <a:ext cx="7318232" cy="1811796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4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5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6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7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8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9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0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1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2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3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4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5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6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7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8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5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5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5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5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5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5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5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5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5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5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6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6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36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36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36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365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366" name="Is this really all we have for state?"/>
          <p:cNvSpPr txBox="1"/>
          <p:nvPr/>
        </p:nvSpPr>
        <p:spPr>
          <a:xfrm>
            <a:off x="2655341" y="7226299"/>
            <a:ext cx="769411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Is this really all we have for state?</a:t>
            </a:r>
          </a:p>
        </p:txBody>
      </p:sp>
      <p:sp>
        <p:nvSpPr>
          <p:cNvPr id="367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368" name="Callout"/>
          <p:cNvSpPr/>
          <p:nvPr/>
        </p:nvSpPr>
        <p:spPr>
          <a:xfrm>
            <a:off x="1562100" y="1562100"/>
            <a:ext cx="4864497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2" y="0"/>
                </a:moveTo>
                <a:cubicBezTo>
                  <a:pt x="126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6" y="21600"/>
                  <a:pt x="282" y="21600"/>
                </a:cubicBezTo>
                <a:lnTo>
                  <a:pt x="20291" y="21600"/>
                </a:lnTo>
                <a:cubicBezTo>
                  <a:pt x="20446" y="21600"/>
                  <a:pt x="20573" y="21116"/>
                  <a:pt x="20573" y="20520"/>
                </a:cubicBezTo>
                <a:lnTo>
                  <a:pt x="20573" y="13439"/>
                </a:lnTo>
                <a:lnTo>
                  <a:pt x="21600" y="11272"/>
                </a:lnTo>
                <a:lnTo>
                  <a:pt x="20573" y="9112"/>
                </a:lnTo>
                <a:lnTo>
                  <a:pt x="20573" y="1080"/>
                </a:lnTo>
                <a:cubicBezTo>
                  <a:pt x="20573" y="484"/>
                  <a:pt x="20446" y="0"/>
                  <a:pt x="20291" y="0"/>
                </a:cubicBezTo>
                <a:lnTo>
                  <a:pt x="282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9" name="data"/>
          <p:cNvSpPr txBox="1"/>
          <p:nvPr/>
        </p:nvSpPr>
        <p:spPr>
          <a:xfrm>
            <a:off x="6529635" y="2009154"/>
            <a:ext cx="6313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data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2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3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4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5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6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7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8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9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80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381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2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3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384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385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386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7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8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89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90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91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92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93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94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95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96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97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98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99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00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01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02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03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04" name="the [3,20] list starts at index address 8 in the giant list"/>
          <p:cNvSpPr txBox="1"/>
          <p:nvPr/>
        </p:nvSpPr>
        <p:spPr>
          <a:xfrm>
            <a:off x="493774" y="7118349"/>
            <a:ext cx="67620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[3,20]</a:t>
            </a:r>
            <a:r>
              <a:t> list starts at </a:t>
            </a:r>
            <a:r>
              <a:rPr strike="sngStrike"/>
              <a:t>index</a:t>
            </a:r>
            <a:r>
              <a:t>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address</a:t>
            </a:r>
            <a:r>
              <a:t> </a:t>
            </a:r>
            <a:r>
              <a:rPr>
                <a:solidFill>
                  <a:schemeClr val="accent1"/>
                </a:solidFill>
              </a:rPr>
              <a:t>8</a:t>
            </a:r>
            <a:r>
              <a:t> in the giant list</a:t>
            </a:r>
          </a:p>
        </p:txBody>
      </p:sp>
      <p:sp>
        <p:nvSpPr>
          <p:cNvPr id="405" name="the [11,22,33] list starts at address 12 in the giant list"/>
          <p:cNvSpPr txBox="1"/>
          <p:nvPr/>
        </p:nvSpPr>
        <p:spPr>
          <a:xfrm>
            <a:off x="5169904" y="8235949"/>
            <a:ext cx="66807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[11,22,33]</a:t>
            </a:r>
            <a:r>
              <a:t> list starts at address </a:t>
            </a:r>
            <a:r>
              <a:rPr>
                <a:solidFill>
                  <a:schemeClr val="accent1"/>
                </a:solidFill>
              </a:rPr>
              <a:t>12</a:t>
            </a:r>
            <a:r>
              <a:t> in the giant list</a:t>
            </a:r>
          </a:p>
        </p:txBody>
      </p:sp>
      <p:sp>
        <p:nvSpPr>
          <p:cNvPr id="406" name="Line"/>
          <p:cNvSpPr/>
          <p:nvPr/>
        </p:nvSpPr>
        <p:spPr>
          <a:xfrm flipV="1">
            <a:off x="5401407" y="6009134"/>
            <a:ext cx="1451075" cy="1147317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7" name="Line"/>
          <p:cNvSpPr/>
          <p:nvPr/>
        </p:nvSpPr>
        <p:spPr>
          <a:xfrm flipV="1">
            <a:off x="9754003" y="6099795"/>
            <a:ext cx="57250" cy="2052142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1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2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3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4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5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6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7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8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19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20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1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2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23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24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425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6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7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428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429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430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431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432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33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434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435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436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437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438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39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40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41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42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43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444" name="# fast…"/>
          <p:cNvSpPr txBox="1"/>
          <p:nvPr/>
        </p:nvSpPr>
        <p:spPr>
          <a:xfrm>
            <a:off x="8126536" y="6946899"/>
            <a:ext cx="249212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</p:txBody>
      </p:sp>
      <p:sp>
        <p:nvSpPr>
          <p:cNvPr id="445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48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49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0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1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2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3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4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5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56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57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8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9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60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61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462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463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64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465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466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467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468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469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70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471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472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473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474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475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76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77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78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79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80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481" name="# fast…"/>
          <p:cNvSpPr txBox="1"/>
          <p:nvPr/>
        </p:nvSpPr>
        <p:spPr>
          <a:xfrm>
            <a:off x="8126536" y="6946899"/>
            <a:ext cx="249212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</p:txBody>
      </p:sp>
      <p:sp>
        <p:nvSpPr>
          <p:cNvPr id="482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  <p:sp>
        <p:nvSpPr>
          <p:cNvPr id="483" name="Line"/>
          <p:cNvSpPr/>
          <p:nvPr/>
        </p:nvSpPr>
        <p:spPr>
          <a:xfrm>
            <a:off x="11926577" y="4377704"/>
            <a:ext cx="1" cy="4572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3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94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95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6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7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98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99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00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0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0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0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0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0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0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0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0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0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1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1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1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1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1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1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1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1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1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19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520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0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31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53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4" name="Square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/>
          </a:p>
        </p:txBody>
      </p:sp>
      <p:sp>
        <p:nvSpPr>
          <p:cNvPr id="535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536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37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3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4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4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4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4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4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4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4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4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4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4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5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5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5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5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5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5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56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557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  <p:sp>
        <p:nvSpPr>
          <p:cNvPr id="561" name="Connection Line"/>
          <p:cNvSpPr/>
          <p:nvPr/>
        </p:nvSpPr>
        <p:spPr>
          <a:xfrm>
            <a:off x="9746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2" name="Connection Line"/>
          <p:cNvSpPr/>
          <p:nvPr/>
        </p:nvSpPr>
        <p:spPr>
          <a:xfrm>
            <a:off x="10508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3" name="Connection Line"/>
          <p:cNvSpPr/>
          <p:nvPr/>
        </p:nvSpPr>
        <p:spPr>
          <a:xfrm>
            <a:off x="11270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ho are You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Who are You?</a:t>
            </a:r>
          </a:p>
        </p:txBody>
      </p:sp>
      <p:sp>
        <p:nvSpPr>
          <p:cNvPr id="139" name="Year in school?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32975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Year in school?</a:t>
            </a:r>
          </a:p>
          <a:p>
            <a:pPr marL="635000">
              <a:spcBef>
                <a:spcPts val="0"/>
              </a:spcBef>
              <a:defRPr sz="2800"/>
            </a:pPr>
            <a:r>
              <a:t>1st year?  2nd?  Junior/senior?  Grad student?</a:t>
            </a:r>
          </a:p>
          <a:p>
            <a:pPr marL="0" indent="0">
              <a:buSzTx/>
              <a:buNone/>
            </a:pPr>
            <a:r>
              <a:t>Area of study</a:t>
            </a:r>
          </a:p>
          <a:p>
            <a:pPr marL="635000">
              <a:spcBef>
                <a:spcPts val="0"/>
              </a:spcBef>
              <a:defRPr sz="2800"/>
            </a:pPr>
            <a:r>
              <a:t>Natural science, social science, engineering, business,</a:t>
            </a:r>
            <a:br/>
            <a:r>
              <a:t>statistics, data science, other?</a:t>
            </a:r>
          </a:p>
          <a:p>
            <a:pPr marL="0" indent="0">
              <a:buSzTx/>
              <a:buNone/>
            </a:pPr>
            <a:r>
              <a:t>What CS courses have people taken before?</a:t>
            </a:r>
          </a:p>
          <a:p>
            <a:pPr marL="635000">
              <a:spcBef>
                <a:spcPts val="0"/>
              </a:spcBef>
              <a:defRPr sz="2800"/>
            </a:pPr>
            <a:r>
              <a:t>CS 220/301?  CS 200?  CS 300?  CS 354?</a:t>
            </a:r>
          </a:p>
        </p:txBody>
      </p:sp>
      <p:sp>
        <p:nvSpPr>
          <p:cNvPr id="140" name="Please fill this form (due today):…"/>
          <p:cNvSpPr txBox="1"/>
          <p:nvPr/>
        </p:nvSpPr>
        <p:spPr>
          <a:xfrm>
            <a:off x="1506261" y="6126202"/>
            <a:ext cx="9690721" cy="2859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700" b="0"/>
            </a:pPr>
            <a:r>
              <a:t>Please fill this form (</a:t>
            </a:r>
            <a:r>
              <a:rPr b="1"/>
              <a:t>due today</a:t>
            </a:r>
            <a:r>
              <a:t>):</a:t>
            </a:r>
          </a:p>
          <a:p>
            <a:pPr algn="l">
              <a:defRPr sz="2700" b="0"/>
            </a:pPr>
            <a:r>
              <a:rPr u="sng">
                <a:hlinkClick r:id="rId2"/>
              </a:rPr>
              <a:t>https://docs.google.com/forms/d/e/1FAIpQLSfz7K0cY2-VGCtxE4TQ-zkcbcWTtzyLZQXCrgLyp6EfwU2jDg/viewform?usp=sf_link</a:t>
            </a:r>
            <a:r>
              <a:t>.</a:t>
            </a:r>
          </a:p>
          <a:p>
            <a:pPr algn="l">
              <a:defRPr sz="2700" b="0"/>
            </a:pPr>
            <a:r>
              <a:t>Why?</a:t>
            </a:r>
          </a:p>
          <a:p>
            <a:pPr marL="552846" indent="-375046" algn="l">
              <a:buSzPct val="100000"/>
              <a:buChar char="•"/>
              <a:defRPr sz="2700" b="0"/>
            </a:pPr>
            <a:r>
              <a:t>Help me get to know you</a:t>
            </a:r>
          </a:p>
          <a:p>
            <a:pPr marL="552846" indent="-375046" algn="l">
              <a:buSzPct val="100000"/>
              <a:buChar char="•"/>
              <a:defRPr sz="2700" b="0"/>
            </a:pPr>
            <a:r>
              <a:t>Get participation credit</a:t>
            </a:r>
          </a:p>
          <a:p>
            <a:pPr marL="552846" indent="-375046" algn="l">
              <a:buSzPct val="100000"/>
              <a:buChar char="•"/>
              <a:defRPr sz="2700" b="0"/>
            </a:pPr>
            <a:r>
              <a:t>Group formation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3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74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575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6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7" name="22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578" name="33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79" name="44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80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8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8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8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8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8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8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8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8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8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9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9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9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9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9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9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9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9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9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99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600" name="We'll think more rigorously about…"/>
          <p:cNvSpPr txBox="1"/>
          <p:nvPr/>
        </p:nvSpPr>
        <p:spPr>
          <a:xfrm>
            <a:off x="849895" y="7353300"/>
            <a:ext cx="508456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We'll think more rigorously about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performance in CS 320 (big-O notation)</a:t>
            </a:r>
          </a:p>
        </p:txBody>
      </p:sp>
      <p:sp>
        <p:nvSpPr>
          <p:cNvPr id="604" name="Connection Line"/>
          <p:cNvSpPr/>
          <p:nvPr/>
        </p:nvSpPr>
        <p:spPr>
          <a:xfrm>
            <a:off x="9746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05" name="Connection Line"/>
          <p:cNvSpPr/>
          <p:nvPr/>
        </p:nvSpPr>
        <p:spPr>
          <a:xfrm>
            <a:off x="10508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06" name="Connection Line"/>
          <p:cNvSpPr/>
          <p:nvPr/>
        </p:nvSpPr>
        <p:spPr>
          <a:xfrm>
            <a:off x="11270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09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0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1" name="8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12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3" name="8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14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5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6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17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618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9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0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1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2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3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4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5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626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627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28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629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630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31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632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633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634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635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636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637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638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639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640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pic>
        <p:nvPicPr>
          <p:cNvPr id="64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5" y="6634162"/>
            <a:ext cx="4216400" cy="2057401"/>
          </a:xfrm>
          <a:prstGeom prst="rect">
            <a:avLst/>
          </a:prstGeom>
          <a:ln w="12700">
            <a:miter lim="400000"/>
          </a:ln>
        </p:spPr>
      </p:pic>
      <p:sp>
        <p:nvSpPr>
          <p:cNvPr id="642" name="PythonTutor's visualization"/>
          <p:cNvSpPr txBox="1"/>
          <p:nvPr/>
        </p:nvSpPr>
        <p:spPr>
          <a:xfrm>
            <a:off x="5247741" y="8832849"/>
            <a:ext cx="340087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PythonTutor's visualization</a:t>
            </a:r>
          </a:p>
        </p:txBody>
      </p:sp>
      <p:pic>
        <p:nvPicPr>
          <p:cNvPr id="64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525" y="6932612"/>
            <a:ext cx="2705100" cy="1841501"/>
          </a:xfrm>
          <a:prstGeom prst="rect">
            <a:avLst/>
          </a:prstGeom>
          <a:ln w="12700">
            <a:miter lim="400000"/>
          </a:ln>
        </p:spPr>
      </p:pic>
      <p:sp>
        <p:nvSpPr>
          <p:cNvPr id="644" name="the x variable is at address 3"/>
          <p:cNvSpPr txBox="1"/>
          <p:nvPr/>
        </p:nvSpPr>
        <p:spPr>
          <a:xfrm>
            <a:off x="4425887" y="3064842"/>
            <a:ext cx="36221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t> variable is at address </a:t>
            </a:r>
            <a:r>
              <a:rPr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645" name="the y variable is at address 5"/>
          <p:cNvSpPr txBox="1"/>
          <p:nvPr/>
        </p:nvSpPr>
        <p:spPr>
          <a:xfrm>
            <a:off x="5311638" y="3750642"/>
            <a:ext cx="36032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y</a:t>
            </a:r>
            <a:r>
              <a:t> variable is at address </a:t>
            </a:r>
            <a:r>
              <a:rPr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649" name="Connection Line"/>
          <p:cNvSpPr/>
          <p:nvPr/>
        </p:nvSpPr>
        <p:spPr>
          <a:xfrm>
            <a:off x="3358091" y="3339397"/>
            <a:ext cx="1075532" cy="1496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883" y="8412"/>
                  <a:pt x="9083" y="1212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50" name="Connection Line"/>
          <p:cNvSpPr/>
          <p:nvPr/>
        </p:nvSpPr>
        <p:spPr>
          <a:xfrm>
            <a:off x="4882091" y="4016912"/>
            <a:ext cx="380654" cy="8190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329" y="8287"/>
                  <a:pt x="9529" y="1087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4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0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1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4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5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6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7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67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67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7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67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67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7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67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67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67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67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68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68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68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68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68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685" name="Is this really all we have for state?"/>
          <p:cNvSpPr txBox="1"/>
          <p:nvPr/>
        </p:nvSpPr>
        <p:spPr>
          <a:xfrm>
            <a:off x="2655341" y="7226299"/>
            <a:ext cx="769411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Is this really all we have for state?</a:t>
            </a:r>
          </a:p>
        </p:txBody>
      </p:sp>
      <p:sp>
        <p:nvSpPr>
          <p:cNvPr id="68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687" name="discuss: how?"/>
          <p:cNvSpPr txBox="1"/>
          <p:nvPr/>
        </p:nvSpPr>
        <p:spPr>
          <a:xfrm>
            <a:off x="3236602" y="2614641"/>
            <a:ext cx="173355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discuss: how?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0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1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2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3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4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5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6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7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8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9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0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1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2" name="67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67</a:t>
            </a:r>
          </a:p>
        </p:txBody>
      </p:sp>
      <p:sp>
        <p:nvSpPr>
          <p:cNvPr id="703" name="65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65</a:t>
            </a:r>
          </a:p>
        </p:txBody>
      </p:sp>
      <p:sp>
        <p:nvSpPr>
          <p:cNvPr id="704" name="66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66</a:t>
            </a:r>
          </a:p>
        </p:txBody>
      </p:sp>
      <p:sp>
        <p:nvSpPr>
          <p:cNvPr id="705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6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07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08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09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10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11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12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13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714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715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716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717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718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719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720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721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722" name="???"/>
          <p:cNvSpPr txBox="1"/>
          <p:nvPr/>
        </p:nvSpPr>
        <p:spPr>
          <a:xfrm>
            <a:off x="9431176" y="3763342"/>
            <a:ext cx="41880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???</a:t>
            </a:r>
          </a:p>
        </p:txBody>
      </p:sp>
      <p:sp>
        <p:nvSpPr>
          <p:cNvPr id="730" name="Connection Line"/>
          <p:cNvSpPr/>
          <p:nvPr/>
        </p:nvSpPr>
        <p:spPr>
          <a:xfrm>
            <a:off x="10042259" y="4023638"/>
            <a:ext cx="491333" cy="7312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0026" y="9872"/>
                  <a:pt x="12826" y="2672"/>
                  <a:pt x="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724" name="encoding:"/>
          <p:cNvSpPr txBox="1"/>
          <p:nvPr/>
        </p:nvSpPr>
        <p:spPr>
          <a:xfrm>
            <a:off x="5721039" y="7523162"/>
            <a:ext cx="12858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encoding:</a:t>
            </a:r>
          </a:p>
        </p:txBody>
      </p:sp>
      <p:sp>
        <p:nvSpPr>
          <p:cNvPr id="725" name="code…"/>
          <p:cNvSpPr txBox="1"/>
          <p:nvPr/>
        </p:nvSpPr>
        <p:spPr>
          <a:xfrm>
            <a:off x="8011901" y="6634162"/>
            <a:ext cx="717353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65</a:t>
            </a:r>
          </a:p>
          <a:p>
            <a:pPr>
              <a:defRPr b="0"/>
            </a:pPr>
            <a:r>
              <a:t>66</a:t>
            </a:r>
          </a:p>
          <a:p>
            <a:pPr>
              <a:defRPr b="0"/>
            </a:pPr>
            <a:r>
              <a:t>67</a:t>
            </a:r>
          </a:p>
          <a:p>
            <a:pPr>
              <a:defRPr b="0"/>
            </a:pPr>
            <a:r>
              <a:t>68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26" name="letter…"/>
          <p:cNvSpPr txBox="1"/>
          <p:nvPr/>
        </p:nvSpPr>
        <p:spPr>
          <a:xfrm>
            <a:off x="9242164" y="6634162"/>
            <a:ext cx="79682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letter</a:t>
            </a:r>
          </a:p>
          <a:p>
            <a:pPr>
              <a:defRPr b="0"/>
            </a:pPr>
            <a:r>
              <a:t>A</a:t>
            </a:r>
          </a:p>
          <a:p>
            <a:pPr>
              <a:defRPr b="0"/>
            </a:pPr>
            <a:r>
              <a:t>B</a:t>
            </a:r>
          </a:p>
          <a:p>
            <a:pPr>
              <a:defRPr b="0"/>
            </a:pPr>
            <a:r>
              <a:t>C</a:t>
            </a:r>
          </a:p>
          <a:p>
            <a:pPr>
              <a:defRPr b="0"/>
            </a:pPr>
            <a:r>
              <a:t>D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27" name="Line"/>
          <p:cNvSpPr/>
          <p:nvPr/>
        </p:nvSpPr>
        <p:spPr>
          <a:xfrm>
            <a:off x="7735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28" name="f = open(&quot;file.txt&quot;, encoding=&quot;utf-8&quot;)"/>
          <p:cNvSpPr txBox="1"/>
          <p:nvPr/>
        </p:nvSpPr>
        <p:spPr>
          <a:xfrm>
            <a:off x="832656" y="8496300"/>
            <a:ext cx="590644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 = open("file.txt", encoding="utf-8")</a:t>
            </a:r>
          </a:p>
        </p:txBody>
      </p:sp>
      <p:sp>
        <p:nvSpPr>
          <p:cNvPr id="729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0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1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4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5" name="67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67</a:t>
            </a:r>
          </a:p>
        </p:txBody>
      </p:sp>
      <p:sp>
        <p:nvSpPr>
          <p:cNvPr id="746" name="65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65</a:t>
            </a:r>
          </a:p>
        </p:txBody>
      </p:sp>
      <p:sp>
        <p:nvSpPr>
          <p:cNvPr id="747" name="66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66</a:t>
            </a:r>
          </a:p>
        </p:txBody>
      </p:sp>
      <p:sp>
        <p:nvSpPr>
          <p:cNvPr id="74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5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5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5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5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5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5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5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75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75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75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76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76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76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76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76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765" name="&quot;CAB&quot;"/>
          <p:cNvSpPr txBox="1"/>
          <p:nvPr/>
        </p:nvSpPr>
        <p:spPr>
          <a:xfrm>
            <a:off x="8922382" y="3763342"/>
            <a:ext cx="92839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"CAB"</a:t>
            </a:r>
          </a:p>
        </p:txBody>
      </p:sp>
      <p:sp>
        <p:nvSpPr>
          <p:cNvPr id="773" name="Connection Line"/>
          <p:cNvSpPr/>
          <p:nvPr/>
        </p:nvSpPr>
        <p:spPr>
          <a:xfrm>
            <a:off x="10042259" y="4023638"/>
            <a:ext cx="491333" cy="7312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0026" y="9872"/>
                  <a:pt x="12826" y="2672"/>
                  <a:pt x="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767" name="code…"/>
          <p:cNvSpPr txBox="1"/>
          <p:nvPr/>
        </p:nvSpPr>
        <p:spPr>
          <a:xfrm>
            <a:off x="8011901" y="6634162"/>
            <a:ext cx="717353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65</a:t>
            </a:r>
          </a:p>
          <a:p>
            <a:pPr>
              <a:defRPr b="0"/>
            </a:pPr>
            <a:r>
              <a:t>66</a:t>
            </a:r>
          </a:p>
          <a:p>
            <a:pPr>
              <a:defRPr b="0"/>
            </a:pPr>
            <a:r>
              <a:t>67</a:t>
            </a:r>
          </a:p>
          <a:p>
            <a:pPr>
              <a:defRPr b="0"/>
            </a:pPr>
            <a:r>
              <a:t>68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68" name="letter…"/>
          <p:cNvSpPr txBox="1"/>
          <p:nvPr/>
        </p:nvSpPr>
        <p:spPr>
          <a:xfrm>
            <a:off x="9242164" y="6634162"/>
            <a:ext cx="79682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letter</a:t>
            </a:r>
          </a:p>
          <a:p>
            <a:pPr>
              <a:defRPr b="0"/>
            </a:pPr>
            <a:r>
              <a:t>A</a:t>
            </a:r>
          </a:p>
          <a:p>
            <a:pPr>
              <a:defRPr b="0"/>
            </a:pPr>
            <a:r>
              <a:t>B</a:t>
            </a:r>
          </a:p>
          <a:p>
            <a:pPr>
              <a:defRPr b="0"/>
            </a:pPr>
            <a:r>
              <a:t>C</a:t>
            </a:r>
          </a:p>
          <a:p>
            <a:pPr>
              <a:defRPr b="0"/>
            </a:pPr>
            <a:r>
              <a:t>D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69" name="Line"/>
          <p:cNvSpPr/>
          <p:nvPr/>
        </p:nvSpPr>
        <p:spPr>
          <a:xfrm>
            <a:off x="7735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70" name="encoding:"/>
          <p:cNvSpPr txBox="1"/>
          <p:nvPr/>
        </p:nvSpPr>
        <p:spPr>
          <a:xfrm>
            <a:off x="5721039" y="7523162"/>
            <a:ext cx="12858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encoding:</a:t>
            </a:r>
          </a:p>
        </p:txBody>
      </p:sp>
      <p:sp>
        <p:nvSpPr>
          <p:cNvPr id="771" name="f = open(&quot;file.txt&quot;, encoding=&quot;utf-8&quot;)"/>
          <p:cNvSpPr txBox="1"/>
          <p:nvPr/>
        </p:nvSpPr>
        <p:spPr>
          <a:xfrm>
            <a:off x="832656" y="8496300"/>
            <a:ext cx="590644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 = open("file.txt", encoding="utf-8")</a:t>
            </a:r>
          </a:p>
        </p:txBody>
      </p:sp>
      <p:sp>
        <p:nvSpPr>
          <p:cNvPr id="772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7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7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7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7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8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8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8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83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784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785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786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87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788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89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90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9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9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9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9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9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9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9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9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9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0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80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80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80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80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80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80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80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code</a:t>
            </a:r>
          </a:p>
        </p:txBody>
      </p:sp>
      <p:sp>
        <p:nvSpPr>
          <p:cNvPr id="808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09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10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1" name="while ????:…"/>
          <p:cNvSpPr txBox="1"/>
          <p:nvPr/>
        </p:nvSpPr>
        <p:spPr>
          <a:xfrm>
            <a:off x="8120223" y="2787650"/>
            <a:ext cx="3955406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while ????: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 i += 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  # what line next?</a:t>
            </a:r>
          </a:p>
        </p:txBody>
      </p:sp>
      <p:sp>
        <p:nvSpPr>
          <p:cNvPr id="812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813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818" name="Connection Line"/>
          <p:cNvSpPr/>
          <p:nvPr/>
        </p:nvSpPr>
        <p:spPr>
          <a:xfrm>
            <a:off x="7549588" y="4468248"/>
            <a:ext cx="847329" cy="339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0" y="510"/>
                </a:moveTo>
                <a:cubicBezTo>
                  <a:pt x="8157" y="-1940"/>
                  <a:pt x="15357" y="4443"/>
                  <a:pt x="2160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815" name="operator"/>
          <p:cNvSpPr txBox="1"/>
          <p:nvPr/>
        </p:nvSpPr>
        <p:spPr>
          <a:xfrm>
            <a:off x="6246986" y="4203699"/>
            <a:ext cx="12220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operator</a:t>
            </a:r>
          </a:p>
        </p:txBody>
      </p:sp>
      <p:sp>
        <p:nvSpPr>
          <p:cNvPr id="819" name="Connection Line"/>
          <p:cNvSpPr/>
          <p:nvPr/>
        </p:nvSpPr>
        <p:spPr>
          <a:xfrm>
            <a:off x="9073588" y="4468248"/>
            <a:ext cx="847329" cy="339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21600" y="510"/>
                </a:moveTo>
                <a:cubicBezTo>
                  <a:pt x="13443" y="-1940"/>
                  <a:pt x="6243" y="4443"/>
                  <a:pt x="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817" name="operand"/>
          <p:cNvSpPr txBox="1"/>
          <p:nvPr/>
        </p:nvSpPr>
        <p:spPr>
          <a:xfrm>
            <a:off x="10072885" y="4203699"/>
            <a:ext cx="11394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operand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4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5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6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7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8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9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30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31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832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833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834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35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836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37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38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3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4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84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4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4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4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84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4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84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4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84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85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85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85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85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85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855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56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57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860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85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59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861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862" name="Rounded Rectangle"/>
          <p:cNvSpPr/>
          <p:nvPr/>
        </p:nvSpPr>
        <p:spPr>
          <a:xfrm>
            <a:off x="6681477" y="4942854"/>
            <a:ext cx="1270001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63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864" name="Line"/>
          <p:cNvSpPr/>
          <p:nvPr/>
        </p:nvSpPr>
        <p:spPr>
          <a:xfrm flipH="1">
            <a:off x="7093607" y="3656184"/>
            <a:ext cx="951261" cy="113653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5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86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pic>
        <p:nvPicPr>
          <p:cNvPr id="86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50" y="6572250"/>
            <a:ext cx="4610100" cy="3009900"/>
          </a:xfrm>
          <a:prstGeom prst="rect">
            <a:avLst/>
          </a:prstGeom>
          <a:ln w="12700">
            <a:miter lim="400000"/>
          </a:ln>
        </p:spPr>
      </p:pic>
      <p:sp>
        <p:nvSpPr>
          <p:cNvPr id="868" name="Square"/>
          <p:cNvSpPr/>
          <p:nvPr/>
        </p:nvSpPr>
        <p:spPr>
          <a:xfrm>
            <a:off x="1231900" y="7277100"/>
            <a:ext cx="1270000" cy="1270000"/>
          </a:xfrm>
          <a:prstGeom prst="rect">
            <a:avLst/>
          </a:prstGeom>
          <a:solidFill>
            <a:srgbClr val="FFFFFF"/>
          </a:solidFill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86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7340600"/>
            <a:ext cx="1928962" cy="101600"/>
          </a:xfrm>
          <a:prstGeom prst="rect">
            <a:avLst/>
          </a:prstGeom>
        </p:spPr>
      </p:pic>
      <p:pic>
        <p:nvPicPr>
          <p:cNvPr id="8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7670800"/>
            <a:ext cx="1928962" cy="101600"/>
          </a:xfrm>
          <a:prstGeom prst="rect">
            <a:avLst/>
          </a:prstGeom>
        </p:spPr>
      </p:pic>
      <p:pic>
        <p:nvPicPr>
          <p:cNvPr id="87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8001000"/>
            <a:ext cx="1928962" cy="101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77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78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79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0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1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2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3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4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885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886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887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88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889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90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91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92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93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894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95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96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97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898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99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00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01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02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03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04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05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06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07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908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09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10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913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911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12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914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915" name="Rounded Rectangle"/>
          <p:cNvSpPr/>
          <p:nvPr/>
        </p:nvSpPr>
        <p:spPr>
          <a:xfrm>
            <a:off x="8121650" y="4942854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6" name="Line"/>
          <p:cNvSpPr/>
          <p:nvPr/>
        </p:nvSpPr>
        <p:spPr>
          <a:xfrm>
            <a:off x="8044867" y="3656184"/>
            <a:ext cx="221754" cy="1178722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7" name="add 2 to variable"/>
          <p:cNvSpPr txBox="1"/>
          <p:nvPr/>
        </p:nvSpPr>
        <p:spPr>
          <a:xfrm>
            <a:off x="9416839" y="3363292"/>
            <a:ext cx="217467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add 2 to variable</a:t>
            </a:r>
          </a:p>
        </p:txBody>
      </p:sp>
      <p:sp>
        <p:nvSpPr>
          <p:cNvPr id="918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919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920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0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931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932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933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34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935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36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7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94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94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4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4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94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94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4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4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4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4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5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5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5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5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954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55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56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959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957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58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960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961" name="Rounded Rectangle"/>
          <p:cNvSpPr/>
          <p:nvPr/>
        </p:nvSpPr>
        <p:spPr>
          <a:xfrm>
            <a:off x="9505950" y="4942854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62" name="Line"/>
          <p:cNvSpPr/>
          <p:nvPr/>
        </p:nvSpPr>
        <p:spPr>
          <a:xfrm>
            <a:off x="8044867" y="3656184"/>
            <a:ext cx="1534915" cy="1177557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3" name="go back to top of loop"/>
          <p:cNvSpPr txBox="1"/>
          <p:nvPr/>
        </p:nvSpPr>
        <p:spPr>
          <a:xfrm>
            <a:off x="9060842" y="3363292"/>
            <a:ext cx="28866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go back to top of loop</a:t>
            </a:r>
          </a:p>
        </p:txBody>
      </p:sp>
      <p:sp>
        <p:nvSpPr>
          <p:cNvPr id="964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965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96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69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0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1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2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3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4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5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6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977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978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979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80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981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82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3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4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5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986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987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88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89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990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991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92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93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94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95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96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97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98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99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00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1001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1002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1003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006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1004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5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1007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08" name="Rounded Rectangle"/>
          <p:cNvSpPr/>
          <p:nvPr/>
        </p:nvSpPr>
        <p:spPr>
          <a:xfrm>
            <a:off x="6673850" y="4942854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Line"/>
          <p:cNvSpPr/>
          <p:nvPr/>
        </p:nvSpPr>
        <p:spPr>
          <a:xfrm flipH="1">
            <a:off x="7093607" y="3656184"/>
            <a:ext cx="951261" cy="113653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10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1011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S 320"/>
          <p:cNvSpPr/>
          <p:nvPr/>
        </p:nvSpPr>
        <p:spPr>
          <a:xfrm>
            <a:off x="6377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320</a:t>
            </a:r>
          </a:p>
        </p:txBody>
      </p:sp>
      <p:sp>
        <p:nvSpPr>
          <p:cNvPr id="143" name="CS 220"/>
          <p:cNvSpPr/>
          <p:nvPr/>
        </p:nvSpPr>
        <p:spPr>
          <a:xfrm>
            <a:off x="6377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220</a:t>
            </a:r>
          </a:p>
        </p:txBody>
      </p:sp>
      <p:sp>
        <p:nvSpPr>
          <p:cNvPr id="144" name="STAT 340"/>
          <p:cNvSpPr/>
          <p:nvPr/>
        </p:nvSpPr>
        <p:spPr>
          <a:xfrm>
            <a:off x="8663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STAT 340</a:t>
            </a:r>
          </a:p>
        </p:txBody>
      </p:sp>
      <p:sp>
        <p:nvSpPr>
          <p:cNvPr id="145" name="STAT 240"/>
          <p:cNvSpPr/>
          <p:nvPr/>
        </p:nvSpPr>
        <p:spPr>
          <a:xfrm>
            <a:off x="8663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STAT 240</a:t>
            </a:r>
          </a:p>
        </p:txBody>
      </p:sp>
      <p:sp>
        <p:nvSpPr>
          <p:cNvPr id="146" name="Related cours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Related courses</a:t>
            </a:r>
          </a:p>
        </p:txBody>
      </p:sp>
      <p:sp>
        <p:nvSpPr>
          <p:cNvPr id="147" name="L I S 461"/>
          <p:cNvSpPr/>
          <p:nvPr/>
        </p:nvSpPr>
        <p:spPr>
          <a:xfrm>
            <a:off x="10822379" y="5556506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L I S 461</a:t>
            </a:r>
          </a:p>
        </p:txBody>
      </p:sp>
      <p:grpSp>
        <p:nvGrpSpPr>
          <p:cNvPr id="150" name="Upper Level Data Science"/>
          <p:cNvGrpSpPr/>
          <p:nvPr/>
        </p:nvGrpSpPr>
        <p:grpSpPr>
          <a:xfrm>
            <a:off x="6307195" y="1636859"/>
            <a:ext cx="6272567" cy="1153799"/>
            <a:chOff x="0" y="0"/>
            <a:chExt cx="6272565" cy="1153797"/>
          </a:xfrm>
        </p:grpSpPr>
        <p:sp>
          <p:nvSpPr>
            <p:cNvPr id="149" name="Upper Level Data Science"/>
            <p:cNvSpPr/>
            <p:nvPr/>
          </p:nvSpPr>
          <p:spPr>
            <a:xfrm>
              <a:off x="50800" y="50800"/>
              <a:ext cx="6170966" cy="1052198"/>
            </a:xfrm>
            <a:prstGeom prst="roundRect">
              <a:avLst>
                <a:gd name="adj" fmla="val 20964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lvl1pPr>
            </a:lstStyle>
            <a:p>
              <a:r>
                <a:t>Upper Level Data Science</a:t>
              </a:r>
            </a:p>
          </p:txBody>
        </p:sp>
        <p:pic>
          <p:nvPicPr>
            <p:cNvPr id="148" name="Upper Level Data Science Upper Level Data Science" descr="Upper Level Data Science Upper Level Data Science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272566" cy="1153798"/>
            </a:xfrm>
            <a:prstGeom prst="rect">
              <a:avLst/>
            </a:prstGeom>
            <a:effectLst/>
          </p:spPr>
        </p:pic>
      </p:grpSp>
      <p:grpSp>
        <p:nvGrpSpPr>
          <p:cNvPr id="153" name="Upper Level Computer Science"/>
          <p:cNvGrpSpPr/>
          <p:nvPr/>
        </p:nvGrpSpPr>
        <p:grpSpPr>
          <a:xfrm>
            <a:off x="425038" y="1636859"/>
            <a:ext cx="5600393" cy="1153799"/>
            <a:chOff x="0" y="0"/>
            <a:chExt cx="5600391" cy="1153797"/>
          </a:xfrm>
        </p:grpSpPr>
        <p:sp>
          <p:nvSpPr>
            <p:cNvPr id="152" name="Upper Level Computer Science"/>
            <p:cNvSpPr/>
            <p:nvPr/>
          </p:nvSpPr>
          <p:spPr>
            <a:xfrm>
              <a:off x="50800" y="50800"/>
              <a:ext cx="5498792" cy="1052198"/>
            </a:xfrm>
            <a:prstGeom prst="roundRect">
              <a:avLst>
                <a:gd name="adj" fmla="val 20964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lvl1pPr>
            </a:lstStyle>
            <a:p>
              <a:r>
                <a:t>Upper Level Computer Science</a:t>
              </a:r>
            </a:p>
          </p:txBody>
        </p:sp>
        <p:pic>
          <p:nvPicPr>
            <p:cNvPr id="151" name="Upper Level Computer Science Upper Level Computer Science" descr="Upper Level Computer Science Upper Level Computer Scienc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5600392" cy="1153798"/>
            </a:xfrm>
            <a:prstGeom prst="rect">
              <a:avLst/>
            </a:prstGeom>
            <a:effectLst/>
          </p:spPr>
        </p:pic>
      </p:grpSp>
      <p:sp>
        <p:nvSpPr>
          <p:cNvPr id="154" name="CS 354"/>
          <p:cNvSpPr/>
          <p:nvPr/>
        </p:nvSpPr>
        <p:spPr>
          <a:xfrm>
            <a:off x="1043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354</a:t>
            </a:r>
          </a:p>
        </p:txBody>
      </p:sp>
      <p:sp>
        <p:nvSpPr>
          <p:cNvPr id="155" name="CS 252"/>
          <p:cNvSpPr/>
          <p:nvPr/>
        </p:nvSpPr>
        <p:spPr>
          <a:xfrm>
            <a:off x="1043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252</a:t>
            </a:r>
          </a:p>
        </p:txBody>
      </p:sp>
      <p:sp>
        <p:nvSpPr>
          <p:cNvPr id="156" name="CS 300"/>
          <p:cNvSpPr/>
          <p:nvPr/>
        </p:nvSpPr>
        <p:spPr>
          <a:xfrm>
            <a:off x="3837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300</a:t>
            </a:r>
          </a:p>
        </p:txBody>
      </p:sp>
      <p:sp>
        <p:nvSpPr>
          <p:cNvPr id="157" name="CS 200"/>
          <p:cNvSpPr/>
          <p:nvPr/>
        </p:nvSpPr>
        <p:spPr>
          <a:xfrm>
            <a:off x="3837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200</a:t>
            </a:r>
          </a:p>
        </p:txBody>
      </p:sp>
      <p:sp>
        <p:nvSpPr>
          <p:cNvPr id="158" name="CS 300"/>
          <p:cNvSpPr/>
          <p:nvPr/>
        </p:nvSpPr>
        <p:spPr>
          <a:xfrm>
            <a:off x="3837379" y="366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300</a:t>
            </a:r>
          </a:p>
        </p:txBody>
      </p:sp>
      <p:sp>
        <p:nvSpPr>
          <p:cNvPr id="159" name="Line"/>
          <p:cNvSpPr/>
          <p:nvPr/>
        </p:nvSpPr>
        <p:spPr>
          <a:xfrm flipV="1">
            <a:off x="1862555" y="3004501"/>
            <a:ext cx="1" cy="187548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0" name="Line"/>
          <p:cNvSpPr/>
          <p:nvPr/>
        </p:nvSpPr>
        <p:spPr>
          <a:xfrm flipV="1">
            <a:off x="4617478" y="2939058"/>
            <a:ext cx="1" cy="57662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1" name="Line"/>
          <p:cNvSpPr/>
          <p:nvPr/>
        </p:nvSpPr>
        <p:spPr>
          <a:xfrm flipV="1">
            <a:off x="7157478" y="2844760"/>
            <a:ext cx="1" cy="203521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2" name="Line"/>
          <p:cNvSpPr/>
          <p:nvPr/>
        </p:nvSpPr>
        <p:spPr>
          <a:xfrm flipV="1">
            <a:off x="9443478" y="2844760"/>
            <a:ext cx="1" cy="203521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3" name="Line"/>
          <p:cNvSpPr/>
          <p:nvPr/>
        </p:nvSpPr>
        <p:spPr>
          <a:xfrm flipV="1">
            <a:off x="11602478" y="2844760"/>
            <a:ext cx="1" cy="265764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4" name="Line"/>
          <p:cNvSpPr/>
          <p:nvPr/>
        </p:nvSpPr>
        <p:spPr>
          <a:xfrm flipV="1">
            <a:off x="4617478" y="449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5" name="Line"/>
          <p:cNvSpPr/>
          <p:nvPr/>
        </p:nvSpPr>
        <p:spPr>
          <a:xfrm flipV="1">
            <a:off x="4617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6" name="Line"/>
          <p:cNvSpPr/>
          <p:nvPr/>
        </p:nvSpPr>
        <p:spPr>
          <a:xfrm flipV="1">
            <a:off x="1823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7" name="Line"/>
          <p:cNvSpPr/>
          <p:nvPr/>
        </p:nvSpPr>
        <p:spPr>
          <a:xfrm flipV="1">
            <a:off x="7157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Line"/>
          <p:cNvSpPr/>
          <p:nvPr/>
        </p:nvSpPr>
        <p:spPr>
          <a:xfrm flipV="1">
            <a:off x="9443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systems…"/>
          <p:cNvSpPr txBox="1"/>
          <p:nvPr/>
        </p:nvSpPr>
        <p:spPr>
          <a:xfrm>
            <a:off x="1304440" y="7175448"/>
            <a:ext cx="103807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systems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(C)</a:t>
            </a:r>
          </a:p>
        </p:txBody>
      </p:sp>
      <p:sp>
        <p:nvSpPr>
          <p:cNvPr id="170" name="programming…"/>
          <p:cNvSpPr txBox="1"/>
          <p:nvPr/>
        </p:nvSpPr>
        <p:spPr>
          <a:xfrm>
            <a:off x="3761270" y="7175448"/>
            <a:ext cx="171241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programming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(Java)</a:t>
            </a:r>
          </a:p>
        </p:txBody>
      </p:sp>
      <p:sp>
        <p:nvSpPr>
          <p:cNvPr id="171" name="data programming…"/>
          <p:cNvSpPr txBox="1"/>
          <p:nvPr/>
        </p:nvSpPr>
        <p:spPr>
          <a:xfrm>
            <a:off x="6005176" y="7175448"/>
            <a:ext cx="230460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data programming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(Python)</a:t>
            </a:r>
          </a:p>
        </p:txBody>
      </p:sp>
      <p:sp>
        <p:nvSpPr>
          <p:cNvPr id="172" name="data modeling…"/>
          <p:cNvSpPr txBox="1"/>
          <p:nvPr/>
        </p:nvSpPr>
        <p:spPr>
          <a:xfrm>
            <a:off x="8542398" y="7175448"/>
            <a:ext cx="180216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data modeling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(R)</a:t>
            </a:r>
          </a:p>
        </p:txBody>
      </p:sp>
      <p:sp>
        <p:nvSpPr>
          <p:cNvPr id="173" name="ethics"/>
          <p:cNvSpPr txBox="1"/>
          <p:nvPr/>
        </p:nvSpPr>
        <p:spPr>
          <a:xfrm>
            <a:off x="11167379" y="7175448"/>
            <a:ext cx="79399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ethics</a:t>
            </a:r>
          </a:p>
        </p:txBody>
      </p:sp>
      <p:sp>
        <p:nvSpPr>
          <p:cNvPr id="174" name="Line"/>
          <p:cNvSpPr/>
          <p:nvPr/>
        </p:nvSpPr>
        <p:spPr>
          <a:xfrm flipV="1">
            <a:off x="5481181" y="5310695"/>
            <a:ext cx="812595" cy="1"/>
          </a:xfrm>
          <a:prstGeom prst="line">
            <a:avLst/>
          </a:prstGeom>
          <a:ln w="25400">
            <a:solidFill>
              <a:srgbClr val="000000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5" name="P1 (Project 1) will help 300-to-320 students pickup Python."/>
          <p:cNvSpPr txBox="1"/>
          <p:nvPr/>
        </p:nvSpPr>
        <p:spPr>
          <a:xfrm>
            <a:off x="2787724" y="8716171"/>
            <a:ext cx="74293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P1 (Project 1) will help 300-to-320 students pickup Python.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4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5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6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7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8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9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20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21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022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023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24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25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1026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27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28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2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3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103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03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3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3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103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03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103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03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103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104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104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104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104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104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45" name="Instruction Set…"/>
          <p:cNvSpPr txBox="1"/>
          <p:nvPr/>
        </p:nvSpPr>
        <p:spPr>
          <a:xfrm>
            <a:off x="7131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for </a:t>
            </a:r>
            <a:r>
              <a:rPr sz="3600"/>
              <a:t>CPU X</a:t>
            </a:r>
          </a:p>
        </p:txBody>
      </p:sp>
      <p:sp>
        <p:nvSpPr>
          <p:cNvPr id="1046" name="code…"/>
          <p:cNvSpPr txBox="1"/>
          <p:nvPr/>
        </p:nvSpPr>
        <p:spPr>
          <a:xfrm>
            <a:off x="345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47" name="operation…"/>
          <p:cNvSpPr txBox="1"/>
          <p:nvPr/>
        </p:nvSpPr>
        <p:spPr>
          <a:xfrm>
            <a:off x="4421001" y="68627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JUMP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48" name="Line"/>
          <p:cNvSpPr/>
          <p:nvPr/>
        </p:nvSpPr>
        <p:spPr>
          <a:xfrm>
            <a:off x="343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49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50" name="Instruction Set…"/>
          <p:cNvSpPr txBox="1"/>
          <p:nvPr/>
        </p:nvSpPr>
        <p:spPr>
          <a:xfrm>
            <a:off x="70758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for </a:t>
            </a:r>
            <a:r>
              <a:rPr sz="3600"/>
              <a:t>CPU Y</a:t>
            </a:r>
          </a:p>
        </p:txBody>
      </p:sp>
      <p:sp>
        <p:nvSpPr>
          <p:cNvPr id="1051" name="code…"/>
          <p:cNvSpPr txBox="1"/>
          <p:nvPr/>
        </p:nvSpPr>
        <p:spPr>
          <a:xfrm>
            <a:off x="980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52" name="operation…"/>
          <p:cNvSpPr txBox="1"/>
          <p:nvPr/>
        </p:nvSpPr>
        <p:spPr>
          <a:xfrm>
            <a:off x="10767950" y="6862762"/>
            <a:ext cx="1326655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undefined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53" name="Line"/>
          <p:cNvSpPr/>
          <p:nvPr/>
        </p:nvSpPr>
        <p:spPr>
          <a:xfrm>
            <a:off x="978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54" name="discuss: what would happen if a CPU tried to execute an instruction for a different CPU?"/>
          <p:cNvSpPr txBox="1"/>
          <p:nvPr/>
        </p:nvSpPr>
        <p:spPr>
          <a:xfrm>
            <a:off x="4328045" y="2422847"/>
            <a:ext cx="434871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discuss: what would happen if a CPU tried to execute an instruction for a different CPU?</a:t>
            </a:r>
          </a:p>
        </p:txBody>
      </p:sp>
      <p:sp>
        <p:nvSpPr>
          <p:cNvPr id="105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0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1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2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3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4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5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6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7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068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069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70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71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1072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73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74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75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76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1077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078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79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80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1081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082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1083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084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1085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1086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1087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1088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1089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1090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91" name="Instruction Set…"/>
          <p:cNvSpPr txBox="1"/>
          <p:nvPr/>
        </p:nvSpPr>
        <p:spPr>
          <a:xfrm>
            <a:off x="7131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for </a:t>
            </a:r>
            <a:r>
              <a:rPr sz="3600"/>
              <a:t>CPU X</a:t>
            </a:r>
          </a:p>
        </p:txBody>
      </p:sp>
      <p:sp>
        <p:nvSpPr>
          <p:cNvPr id="1092" name="code…"/>
          <p:cNvSpPr txBox="1"/>
          <p:nvPr/>
        </p:nvSpPr>
        <p:spPr>
          <a:xfrm>
            <a:off x="345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93" name="operation…"/>
          <p:cNvSpPr txBox="1"/>
          <p:nvPr/>
        </p:nvSpPr>
        <p:spPr>
          <a:xfrm>
            <a:off x="4421001" y="68627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JUMP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94" name="Line"/>
          <p:cNvSpPr/>
          <p:nvPr/>
        </p:nvSpPr>
        <p:spPr>
          <a:xfrm>
            <a:off x="343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097" name="Group"/>
          <p:cNvGrpSpPr/>
          <p:nvPr/>
        </p:nvGrpSpPr>
        <p:grpSpPr>
          <a:xfrm>
            <a:off x="7940557" y="2161357"/>
            <a:ext cx="1723641" cy="1316236"/>
            <a:chOff x="0" y="0"/>
            <a:chExt cx="1723640" cy="1316234"/>
          </a:xfrm>
        </p:grpSpPr>
        <p:pic>
          <p:nvPicPr>
            <p:cNvPr id="10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96" name="CPU Y"/>
            <p:cNvSpPr txBox="1"/>
            <p:nvPr/>
          </p:nvSpPr>
          <p:spPr>
            <a:xfrm>
              <a:off x="354390" y="428847"/>
              <a:ext cx="1014860" cy="458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0"/>
              </a:pPr>
              <a:r>
                <a:t>CPU </a:t>
              </a:r>
              <a:r>
                <a:rPr b="1"/>
                <a:t>Y</a:t>
              </a:r>
            </a:p>
          </p:txBody>
        </p:sp>
      </p:grpSp>
      <p:sp>
        <p:nvSpPr>
          <p:cNvPr id="1098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99" name="Instruction Set…"/>
          <p:cNvSpPr txBox="1"/>
          <p:nvPr/>
        </p:nvSpPr>
        <p:spPr>
          <a:xfrm>
            <a:off x="70758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for </a:t>
            </a:r>
            <a:r>
              <a:rPr sz="3600"/>
              <a:t>CPU Y</a:t>
            </a:r>
          </a:p>
        </p:txBody>
      </p:sp>
      <p:sp>
        <p:nvSpPr>
          <p:cNvPr id="1100" name="code…"/>
          <p:cNvSpPr txBox="1"/>
          <p:nvPr/>
        </p:nvSpPr>
        <p:spPr>
          <a:xfrm>
            <a:off x="980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101" name="operation…"/>
          <p:cNvSpPr txBox="1"/>
          <p:nvPr/>
        </p:nvSpPr>
        <p:spPr>
          <a:xfrm>
            <a:off x="10767950" y="6862762"/>
            <a:ext cx="1326655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undefined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102" name="Line"/>
          <p:cNvSpPr/>
          <p:nvPr/>
        </p:nvSpPr>
        <p:spPr>
          <a:xfrm>
            <a:off x="978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03" name="Dingbat X"/>
          <p:cNvSpPr/>
          <p:nvPr/>
        </p:nvSpPr>
        <p:spPr>
          <a:xfrm>
            <a:off x="8108685" y="3467657"/>
            <a:ext cx="1156230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04" name="a CPU can only run programs that use instructions it understands!"/>
          <p:cNvSpPr txBox="1"/>
          <p:nvPr/>
        </p:nvSpPr>
        <p:spPr>
          <a:xfrm>
            <a:off x="2044861" y="2120975"/>
            <a:ext cx="434870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 CPU can only run programs that use instructions it understands!</a:t>
            </a:r>
          </a:p>
        </p:txBody>
      </p:sp>
      <p:sp>
        <p:nvSpPr>
          <p:cNvPr id="110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A Program and CPU need to &quot;fit&quot;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Program and CPU need to "fit"</a:t>
            </a:r>
          </a:p>
        </p:txBody>
      </p:sp>
      <p:sp>
        <p:nvSpPr>
          <p:cNvPr id="1108" name="CPU Y"/>
          <p:cNvSpPr/>
          <p:nvPr/>
        </p:nvSpPr>
        <p:spPr>
          <a:xfrm>
            <a:off x="8509000" y="3649811"/>
            <a:ext cx="2341265" cy="75917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09" name="Triangle"/>
          <p:cNvSpPr/>
          <p:nvPr/>
        </p:nvSpPr>
        <p:spPr>
          <a:xfrm rot="8100000">
            <a:off x="8559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0" name="Triangle"/>
          <p:cNvSpPr/>
          <p:nvPr/>
        </p:nvSpPr>
        <p:spPr>
          <a:xfrm rot="8100000">
            <a:off x="8940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1" name="Triangle"/>
          <p:cNvSpPr/>
          <p:nvPr/>
        </p:nvSpPr>
        <p:spPr>
          <a:xfrm rot="8100000">
            <a:off x="93210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2" name="Triangle"/>
          <p:cNvSpPr/>
          <p:nvPr/>
        </p:nvSpPr>
        <p:spPr>
          <a:xfrm rot="8100000">
            <a:off x="97401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3" name="Triangle"/>
          <p:cNvSpPr/>
          <p:nvPr/>
        </p:nvSpPr>
        <p:spPr>
          <a:xfrm rot="8100000">
            <a:off x="10121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4" name="Triangle"/>
          <p:cNvSpPr/>
          <p:nvPr/>
        </p:nvSpPr>
        <p:spPr>
          <a:xfrm rot="8100000">
            <a:off x="10502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125" name="Group"/>
          <p:cNvGrpSpPr/>
          <p:nvPr/>
        </p:nvGrpSpPr>
        <p:grpSpPr>
          <a:xfrm>
            <a:off x="8224043" y="2568227"/>
            <a:ext cx="2916090" cy="1363465"/>
            <a:chOff x="0" y="0"/>
            <a:chExt cx="2916088" cy="1363464"/>
          </a:xfrm>
        </p:grpSpPr>
        <p:sp>
          <p:nvSpPr>
            <p:cNvPr id="1115" name="Program B"/>
            <p:cNvSpPr/>
            <p:nvPr/>
          </p:nvSpPr>
          <p:spPr>
            <a:xfrm>
              <a:off x="284956" y="0"/>
              <a:ext cx="2341266" cy="902345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B</a:t>
              </a:r>
            </a:p>
          </p:txBody>
        </p:sp>
        <p:sp>
          <p:nvSpPr>
            <p:cNvPr id="1116" name="Triangle"/>
            <p:cNvSpPr/>
            <p:nvPr/>
          </p:nvSpPr>
          <p:spPr>
            <a:xfrm rot="18900000">
              <a:off x="2474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7" name="Triangle"/>
            <p:cNvSpPr/>
            <p:nvPr/>
          </p:nvSpPr>
          <p:spPr>
            <a:xfrm rot="18900000">
              <a:off x="2093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8" name="Triangle"/>
            <p:cNvSpPr/>
            <p:nvPr/>
          </p:nvSpPr>
          <p:spPr>
            <a:xfrm rot="18900000">
              <a:off x="17129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9" name="Triangle"/>
            <p:cNvSpPr/>
            <p:nvPr/>
          </p:nvSpPr>
          <p:spPr>
            <a:xfrm rot="18900000">
              <a:off x="13065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0" name="Triangle"/>
            <p:cNvSpPr/>
            <p:nvPr/>
          </p:nvSpPr>
          <p:spPr>
            <a:xfrm rot="18900000">
              <a:off x="912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1" name="Triangle"/>
            <p:cNvSpPr/>
            <p:nvPr/>
          </p:nvSpPr>
          <p:spPr>
            <a:xfrm rot="18900000">
              <a:off x="531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2" name="Triangle"/>
            <p:cNvSpPr/>
            <p:nvPr/>
          </p:nvSpPr>
          <p:spPr>
            <a:xfrm rot="18900000">
              <a:off x="1254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3" name="Rectangle"/>
            <p:cNvSpPr/>
            <p:nvPr/>
          </p:nvSpPr>
          <p:spPr>
            <a:xfrm>
              <a:off x="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24" name="Rectangle"/>
            <p:cNvSpPr/>
            <p:nvPr/>
          </p:nvSpPr>
          <p:spPr>
            <a:xfrm>
              <a:off x="26289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26" name="Square"/>
          <p:cNvSpPr/>
          <p:nvPr/>
        </p:nvSpPr>
        <p:spPr>
          <a:xfrm>
            <a:off x="24121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7" name="Square"/>
          <p:cNvSpPr/>
          <p:nvPr/>
        </p:nvSpPr>
        <p:spPr>
          <a:xfrm>
            <a:off x="29963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8" name="Square"/>
          <p:cNvSpPr/>
          <p:nvPr/>
        </p:nvSpPr>
        <p:spPr>
          <a:xfrm>
            <a:off x="35805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9" name="Square"/>
          <p:cNvSpPr/>
          <p:nvPr/>
        </p:nvSpPr>
        <p:spPr>
          <a:xfrm>
            <a:off x="41647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0" name="CPU X"/>
          <p:cNvSpPr/>
          <p:nvPr/>
        </p:nvSpPr>
        <p:spPr>
          <a:xfrm>
            <a:off x="2412121" y="7891611"/>
            <a:ext cx="2341266" cy="759173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grpSp>
        <p:nvGrpSpPr>
          <p:cNvPr id="1136" name="Group"/>
          <p:cNvGrpSpPr/>
          <p:nvPr/>
        </p:nvGrpSpPr>
        <p:grpSpPr>
          <a:xfrm>
            <a:off x="8520820" y="6632227"/>
            <a:ext cx="2341266" cy="1038573"/>
            <a:chOff x="0" y="12700"/>
            <a:chExt cx="2341264" cy="1038572"/>
          </a:xfrm>
        </p:grpSpPr>
        <p:sp>
          <p:nvSpPr>
            <p:cNvPr id="1131" name="Square"/>
            <p:cNvSpPr/>
            <p:nvPr/>
          </p:nvSpPr>
          <p:spPr>
            <a:xfrm>
              <a:off x="2921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2" name="Square"/>
            <p:cNvSpPr/>
            <p:nvPr/>
          </p:nvSpPr>
          <p:spPr>
            <a:xfrm>
              <a:off x="8763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3" name="Square"/>
            <p:cNvSpPr/>
            <p:nvPr/>
          </p:nvSpPr>
          <p:spPr>
            <a:xfrm>
              <a:off x="14605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4" name="Square"/>
            <p:cNvSpPr/>
            <p:nvPr/>
          </p:nvSpPr>
          <p:spPr>
            <a:xfrm>
              <a:off x="20447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5" name="Program A"/>
            <p:cNvSpPr/>
            <p:nvPr/>
          </p:nvSpPr>
          <p:spPr>
            <a:xfrm>
              <a:off x="0" y="12700"/>
              <a:ext cx="2341265" cy="759173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A</a:t>
              </a:r>
            </a:p>
          </p:txBody>
        </p:sp>
      </p:grpSp>
      <p:sp>
        <p:nvSpPr>
          <p:cNvPr id="1137" name="CPU Y"/>
          <p:cNvSpPr/>
          <p:nvPr/>
        </p:nvSpPr>
        <p:spPr>
          <a:xfrm>
            <a:off x="8520820" y="7891611"/>
            <a:ext cx="2341266" cy="75917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38" name="Triangle"/>
          <p:cNvSpPr/>
          <p:nvPr/>
        </p:nvSpPr>
        <p:spPr>
          <a:xfrm rot="8100000">
            <a:off x="85708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39" name="Triangle"/>
          <p:cNvSpPr/>
          <p:nvPr/>
        </p:nvSpPr>
        <p:spPr>
          <a:xfrm rot="8100000">
            <a:off x="89518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0" name="Triangle"/>
          <p:cNvSpPr/>
          <p:nvPr/>
        </p:nvSpPr>
        <p:spPr>
          <a:xfrm rot="8100000">
            <a:off x="93328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1" name="Triangle"/>
          <p:cNvSpPr/>
          <p:nvPr/>
        </p:nvSpPr>
        <p:spPr>
          <a:xfrm rot="8100000">
            <a:off x="97519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2" name="Triangle"/>
          <p:cNvSpPr/>
          <p:nvPr/>
        </p:nvSpPr>
        <p:spPr>
          <a:xfrm rot="8100000">
            <a:off x="101329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3" name="Triangle"/>
          <p:cNvSpPr/>
          <p:nvPr/>
        </p:nvSpPr>
        <p:spPr>
          <a:xfrm rot="8100000">
            <a:off x="105139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4" name="Program B"/>
          <p:cNvSpPr/>
          <p:nvPr/>
        </p:nvSpPr>
        <p:spPr>
          <a:xfrm>
            <a:off x="2416015" y="6532066"/>
            <a:ext cx="2341266" cy="902346"/>
          </a:xfrm>
          <a:prstGeom prst="rect">
            <a:avLst/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B</a:t>
            </a:r>
          </a:p>
        </p:txBody>
      </p:sp>
      <p:sp>
        <p:nvSpPr>
          <p:cNvPr id="1145" name="Triangle"/>
          <p:cNvSpPr/>
          <p:nvPr/>
        </p:nvSpPr>
        <p:spPr>
          <a:xfrm rot="18900000">
            <a:off x="46187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6" name="Triangle"/>
          <p:cNvSpPr/>
          <p:nvPr/>
        </p:nvSpPr>
        <p:spPr>
          <a:xfrm rot="18900000">
            <a:off x="42250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7" name="Triangle"/>
          <p:cNvSpPr/>
          <p:nvPr/>
        </p:nvSpPr>
        <p:spPr>
          <a:xfrm rot="18900000">
            <a:off x="38440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8" name="Triangle"/>
          <p:cNvSpPr/>
          <p:nvPr/>
        </p:nvSpPr>
        <p:spPr>
          <a:xfrm rot="18900000">
            <a:off x="34376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9" name="Triangle"/>
          <p:cNvSpPr/>
          <p:nvPr/>
        </p:nvSpPr>
        <p:spPr>
          <a:xfrm rot="18900000">
            <a:off x="30439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0" name="Triangle"/>
          <p:cNvSpPr/>
          <p:nvPr/>
        </p:nvSpPr>
        <p:spPr>
          <a:xfrm rot="18900000">
            <a:off x="26629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1" name="Triangle"/>
          <p:cNvSpPr/>
          <p:nvPr/>
        </p:nvSpPr>
        <p:spPr>
          <a:xfrm rot="18900000">
            <a:off x="22565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2" name="Rectangle"/>
          <p:cNvSpPr/>
          <p:nvPr/>
        </p:nvSpPr>
        <p:spPr>
          <a:xfrm>
            <a:off x="2131059" y="7136358"/>
            <a:ext cx="287189" cy="7591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3" name="Rectangle"/>
          <p:cNvSpPr/>
          <p:nvPr/>
        </p:nvSpPr>
        <p:spPr>
          <a:xfrm>
            <a:off x="4759959" y="7136358"/>
            <a:ext cx="287190" cy="7591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4" name="Dingbat Check"/>
          <p:cNvSpPr/>
          <p:nvPr/>
        </p:nvSpPr>
        <p:spPr>
          <a:xfrm>
            <a:off x="6098882" y="289560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5" name="Dingbat X"/>
          <p:cNvSpPr/>
          <p:nvPr/>
        </p:nvSpPr>
        <p:spPr>
          <a:xfrm>
            <a:off x="6171538" y="6962260"/>
            <a:ext cx="1156230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6" name="Rectangle"/>
          <p:cNvSpPr/>
          <p:nvPr/>
        </p:nvSpPr>
        <p:spPr>
          <a:xfrm>
            <a:off x="2400300" y="3370411"/>
            <a:ext cx="2151621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7" name="Square"/>
          <p:cNvSpPr/>
          <p:nvPr/>
        </p:nvSpPr>
        <p:spPr>
          <a:xfrm>
            <a:off x="26924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8" name="Square"/>
          <p:cNvSpPr/>
          <p:nvPr/>
        </p:nvSpPr>
        <p:spPr>
          <a:xfrm>
            <a:off x="29845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9" name="Square"/>
          <p:cNvSpPr/>
          <p:nvPr/>
        </p:nvSpPr>
        <p:spPr>
          <a:xfrm>
            <a:off x="32766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0" name="Square"/>
          <p:cNvSpPr/>
          <p:nvPr/>
        </p:nvSpPr>
        <p:spPr>
          <a:xfrm>
            <a:off x="35687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1" name="Square"/>
          <p:cNvSpPr/>
          <p:nvPr/>
        </p:nvSpPr>
        <p:spPr>
          <a:xfrm>
            <a:off x="38608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2" name="Square"/>
          <p:cNvSpPr/>
          <p:nvPr/>
        </p:nvSpPr>
        <p:spPr>
          <a:xfrm>
            <a:off x="41529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3" name="Square"/>
          <p:cNvSpPr/>
          <p:nvPr/>
        </p:nvSpPr>
        <p:spPr>
          <a:xfrm>
            <a:off x="44450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4" name="CPU X"/>
          <p:cNvSpPr/>
          <p:nvPr/>
        </p:nvSpPr>
        <p:spPr>
          <a:xfrm>
            <a:off x="2400300" y="3637265"/>
            <a:ext cx="2341265" cy="79711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165" name="Program A"/>
          <p:cNvSpPr/>
          <p:nvPr/>
        </p:nvSpPr>
        <p:spPr>
          <a:xfrm>
            <a:off x="2400300" y="2580927"/>
            <a:ext cx="2341265" cy="79711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A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A Program and CPU need to &quot;fit&quot;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Program and CPU need to "fit"</a:t>
            </a:r>
          </a:p>
        </p:txBody>
      </p:sp>
      <p:sp>
        <p:nvSpPr>
          <p:cNvPr id="1168" name="Rectangle"/>
          <p:cNvSpPr/>
          <p:nvPr/>
        </p:nvSpPr>
        <p:spPr>
          <a:xfrm>
            <a:off x="2400300" y="3370411"/>
            <a:ext cx="2151621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9" name="Square"/>
          <p:cNvSpPr/>
          <p:nvPr/>
        </p:nvSpPr>
        <p:spPr>
          <a:xfrm>
            <a:off x="26924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0" name="Square"/>
          <p:cNvSpPr/>
          <p:nvPr/>
        </p:nvSpPr>
        <p:spPr>
          <a:xfrm>
            <a:off x="29845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1" name="Square"/>
          <p:cNvSpPr/>
          <p:nvPr/>
        </p:nvSpPr>
        <p:spPr>
          <a:xfrm>
            <a:off x="32766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2" name="Square"/>
          <p:cNvSpPr/>
          <p:nvPr/>
        </p:nvSpPr>
        <p:spPr>
          <a:xfrm>
            <a:off x="35687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3" name="Square"/>
          <p:cNvSpPr/>
          <p:nvPr/>
        </p:nvSpPr>
        <p:spPr>
          <a:xfrm>
            <a:off x="38608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4" name="Square"/>
          <p:cNvSpPr/>
          <p:nvPr/>
        </p:nvSpPr>
        <p:spPr>
          <a:xfrm>
            <a:off x="41529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5" name="Square"/>
          <p:cNvSpPr/>
          <p:nvPr/>
        </p:nvSpPr>
        <p:spPr>
          <a:xfrm>
            <a:off x="44450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6" name="CPU X"/>
          <p:cNvSpPr/>
          <p:nvPr/>
        </p:nvSpPr>
        <p:spPr>
          <a:xfrm>
            <a:off x="2400300" y="3637265"/>
            <a:ext cx="2341265" cy="79711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177" name="Program A"/>
          <p:cNvSpPr/>
          <p:nvPr/>
        </p:nvSpPr>
        <p:spPr>
          <a:xfrm>
            <a:off x="2400300" y="2580927"/>
            <a:ext cx="2341265" cy="79711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A</a:t>
            </a:r>
          </a:p>
        </p:txBody>
      </p:sp>
      <p:sp>
        <p:nvSpPr>
          <p:cNvPr id="1178" name="CPU Y"/>
          <p:cNvSpPr/>
          <p:nvPr/>
        </p:nvSpPr>
        <p:spPr>
          <a:xfrm>
            <a:off x="8509000" y="3624565"/>
            <a:ext cx="2341265" cy="79711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79" name="Triangle"/>
          <p:cNvSpPr/>
          <p:nvPr/>
        </p:nvSpPr>
        <p:spPr>
          <a:xfrm rot="8100000">
            <a:off x="8559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0" name="Triangle"/>
          <p:cNvSpPr/>
          <p:nvPr/>
        </p:nvSpPr>
        <p:spPr>
          <a:xfrm rot="8100000">
            <a:off x="8940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1" name="Triangle"/>
          <p:cNvSpPr/>
          <p:nvPr/>
        </p:nvSpPr>
        <p:spPr>
          <a:xfrm rot="8100000">
            <a:off x="93210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2" name="Triangle"/>
          <p:cNvSpPr/>
          <p:nvPr/>
        </p:nvSpPr>
        <p:spPr>
          <a:xfrm rot="8100000">
            <a:off x="97401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3" name="Triangle"/>
          <p:cNvSpPr/>
          <p:nvPr/>
        </p:nvSpPr>
        <p:spPr>
          <a:xfrm rot="8100000">
            <a:off x="10121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4" name="Triangle"/>
          <p:cNvSpPr/>
          <p:nvPr/>
        </p:nvSpPr>
        <p:spPr>
          <a:xfrm rot="8100000">
            <a:off x="10502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195" name="Group"/>
          <p:cNvGrpSpPr/>
          <p:nvPr/>
        </p:nvGrpSpPr>
        <p:grpSpPr>
          <a:xfrm>
            <a:off x="8211343" y="2568227"/>
            <a:ext cx="2916090" cy="1363465"/>
            <a:chOff x="-12700" y="0"/>
            <a:chExt cx="2916088" cy="1363464"/>
          </a:xfrm>
        </p:grpSpPr>
        <p:sp>
          <p:nvSpPr>
            <p:cNvPr id="1185" name="Program B"/>
            <p:cNvSpPr/>
            <p:nvPr/>
          </p:nvSpPr>
          <p:spPr>
            <a:xfrm>
              <a:off x="284956" y="0"/>
              <a:ext cx="2341266" cy="902345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B</a:t>
              </a:r>
            </a:p>
          </p:txBody>
        </p:sp>
        <p:sp>
          <p:nvSpPr>
            <p:cNvPr id="1186" name="Triangle"/>
            <p:cNvSpPr/>
            <p:nvPr/>
          </p:nvSpPr>
          <p:spPr>
            <a:xfrm rot="18900000">
              <a:off x="2474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7" name="Triangle"/>
            <p:cNvSpPr/>
            <p:nvPr/>
          </p:nvSpPr>
          <p:spPr>
            <a:xfrm rot="18900000">
              <a:off x="2093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8" name="Triangle"/>
            <p:cNvSpPr/>
            <p:nvPr/>
          </p:nvSpPr>
          <p:spPr>
            <a:xfrm rot="18900000">
              <a:off x="17129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9" name="Triangle"/>
            <p:cNvSpPr/>
            <p:nvPr/>
          </p:nvSpPr>
          <p:spPr>
            <a:xfrm rot="18900000">
              <a:off x="13065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0" name="Triangle"/>
            <p:cNvSpPr/>
            <p:nvPr/>
          </p:nvSpPr>
          <p:spPr>
            <a:xfrm rot="18900000">
              <a:off x="912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1" name="Triangle"/>
            <p:cNvSpPr/>
            <p:nvPr/>
          </p:nvSpPr>
          <p:spPr>
            <a:xfrm rot="18900000">
              <a:off x="531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2" name="Triangle"/>
            <p:cNvSpPr/>
            <p:nvPr/>
          </p:nvSpPr>
          <p:spPr>
            <a:xfrm rot="18900000">
              <a:off x="1254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3" name="Rectangle"/>
            <p:cNvSpPr/>
            <p:nvPr/>
          </p:nvSpPr>
          <p:spPr>
            <a:xfrm>
              <a:off x="-127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94" name="Rectangle"/>
            <p:cNvSpPr/>
            <p:nvPr/>
          </p:nvSpPr>
          <p:spPr>
            <a:xfrm>
              <a:off x="26162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96" name="Dingbat Check"/>
          <p:cNvSpPr/>
          <p:nvPr/>
        </p:nvSpPr>
        <p:spPr>
          <a:xfrm>
            <a:off x="6098882" y="289560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97" name="why haven't we noticed this yet for our Python programs?"/>
          <p:cNvSpPr txBox="1"/>
          <p:nvPr/>
        </p:nvSpPr>
        <p:spPr>
          <a:xfrm>
            <a:off x="2632893" y="6400800"/>
            <a:ext cx="773901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why haven't we noticed this yet for our Python programs?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Interpre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Interpreters</a:t>
            </a:r>
          </a:p>
        </p:txBody>
      </p:sp>
      <p:grpSp>
        <p:nvGrpSpPr>
          <p:cNvPr id="1236" name="Group"/>
          <p:cNvGrpSpPr/>
          <p:nvPr/>
        </p:nvGrpSpPr>
        <p:grpSpPr>
          <a:xfrm>
            <a:off x="2138833" y="1945927"/>
            <a:ext cx="8727134" cy="3322033"/>
            <a:chOff x="0" y="81567"/>
            <a:chExt cx="8727132" cy="3322032"/>
          </a:xfrm>
        </p:grpSpPr>
        <p:sp>
          <p:nvSpPr>
            <p:cNvPr id="1200" name="Rectangle"/>
            <p:cNvSpPr/>
            <p:nvPr/>
          </p:nvSpPr>
          <p:spPr>
            <a:xfrm>
              <a:off x="541575" y="1582251"/>
              <a:ext cx="1567473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1" name="Rectangle"/>
            <p:cNvSpPr/>
            <p:nvPr/>
          </p:nvSpPr>
          <p:spPr>
            <a:xfrm>
              <a:off x="0" y="1582251"/>
              <a:ext cx="2261705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2" name="Square"/>
            <p:cNvSpPr/>
            <p:nvPr/>
          </p:nvSpPr>
          <p:spPr>
            <a:xfrm>
              <a:off x="2921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3" name="Square"/>
            <p:cNvSpPr/>
            <p:nvPr/>
          </p:nvSpPr>
          <p:spPr>
            <a:xfrm>
              <a:off x="8763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4" name="Square"/>
            <p:cNvSpPr/>
            <p:nvPr/>
          </p:nvSpPr>
          <p:spPr>
            <a:xfrm>
              <a:off x="11684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5" name="Square"/>
            <p:cNvSpPr/>
            <p:nvPr/>
          </p:nvSpPr>
          <p:spPr>
            <a:xfrm>
              <a:off x="14605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6" name="Square"/>
            <p:cNvSpPr/>
            <p:nvPr/>
          </p:nvSpPr>
          <p:spPr>
            <a:xfrm>
              <a:off x="17526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7" name="Square"/>
            <p:cNvSpPr/>
            <p:nvPr/>
          </p:nvSpPr>
          <p:spPr>
            <a:xfrm>
              <a:off x="20447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8" name="CPU X"/>
            <p:cNvSpPr/>
            <p:nvPr/>
          </p:nvSpPr>
          <p:spPr>
            <a:xfrm>
              <a:off x="0" y="1861651"/>
              <a:ext cx="2335263" cy="759173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X</a:t>
              </a:r>
            </a:p>
          </p:txBody>
        </p:sp>
        <p:sp>
          <p:nvSpPr>
            <p:cNvPr id="1209" name="python.exe (X)"/>
            <p:cNvSpPr/>
            <p:nvPr/>
          </p:nvSpPr>
          <p:spPr>
            <a:xfrm>
              <a:off x="0" y="830867"/>
              <a:ext cx="2335263" cy="759174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python.exe (X)</a:t>
              </a:r>
            </a:p>
          </p:txBody>
        </p:sp>
        <p:sp>
          <p:nvSpPr>
            <p:cNvPr id="1210" name="CPU Y"/>
            <p:cNvSpPr/>
            <p:nvPr/>
          </p:nvSpPr>
          <p:spPr>
            <a:xfrm>
              <a:off x="6108700" y="1861651"/>
              <a:ext cx="2341265" cy="759173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Y</a:t>
              </a:r>
            </a:p>
          </p:txBody>
        </p:sp>
        <p:sp>
          <p:nvSpPr>
            <p:cNvPr id="1211" name="Triangle"/>
            <p:cNvSpPr/>
            <p:nvPr/>
          </p:nvSpPr>
          <p:spPr>
            <a:xfrm rot="8100000">
              <a:off x="6158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2" name="Triangle"/>
            <p:cNvSpPr/>
            <p:nvPr/>
          </p:nvSpPr>
          <p:spPr>
            <a:xfrm rot="8100000">
              <a:off x="6539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3" name="Triangle"/>
            <p:cNvSpPr/>
            <p:nvPr/>
          </p:nvSpPr>
          <p:spPr>
            <a:xfrm rot="8100000">
              <a:off x="69207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4" name="Triangle"/>
            <p:cNvSpPr/>
            <p:nvPr/>
          </p:nvSpPr>
          <p:spPr>
            <a:xfrm rot="8100000">
              <a:off x="73398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5" name="Triangle"/>
            <p:cNvSpPr/>
            <p:nvPr/>
          </p:nvSpPr>
          <p:spPr>
            <a:xfrm rot="8100000">
              <a:off x="7720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6" name="Triangle"/>
            <p:cNvSpPr/>
            <p:nvPr/>
          </p:nvSpPr>
          <p:spPr>
            <a:xfrm rot="8100000">
              <a:off x="8101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grpSp>
          <p:nvGrpSpPr>
            <p:cNvPr id="1227" name="Group"/>
            <p:cNvGrpSpPr/>
            <p:nvPr/>
          </p:nvGrpSpPr>
          <p:grpSpPr>
            <a:xfrm>
              <a:off x="5823743" y="780067"/>
              <a:ext cx="2903390" cy="1363465"/>
              <a:chOff x="0" y="0"/>
              <a:chExt cx="2903388" cy="1363464"/>
            </a:xfrm>
          </p:grpSpPr>
          <p:sp>
            <p:nvSpPr>
              <p:cNvPr id="1217" name="python.exe (Y)"/>
              <p:cNvSpPr/>
              <p:nvPr/>
            </p:nvSpPr>
            <p:spPr>
              <a:xfrm>
                <a:off x="284956" y="0"/>
                <a:ext cx="2341266" cy="902345"/>
              </a:xfrm>
              <a:prstGeom prst="rect">
                <a:avLst/>
              </a:pr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600" b="0">
                    <a:solidFill>
                      <a:srgbClr val="FFFFFF"/>
                    </a:solidFill>
                  </a:defRPr>
                </a:lvl1pPr>
              </a:lstStyle>
              <a:p>
                <a:r>
                  <a:t>python.exe (Y)</a:t>
                </a:r>
              </a:p>
            </p:txBody>
          </p:sp>
          <p:sp>
            <p:nvSpPr>
              <p:cNvPr id="1218" name="Triangle"/>
              <p:cNvSpPr/>
              <p:nvPr/>
            </p:nvSpPr>
            <p:spPr>
              <a:xfrm rot="18900000">
                <a:off x="24749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19" name="Triangle"/>
              <p:cNvSpPr/>
              <p:nvPr/>
            </p:nvSpPr>
            <p:spPr>
              <a:xfrm rot="18900000">
                <a:off x="20939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0" name="Triangle"/>
              <p:cNvSpPr/>
              <p:nvPr/>
            </p:nvSpPr>
            <p:spPr>
              <a:xfrm rot="18900000">
                <a:off x="17129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1" name="Triangle"/>
              <p:cNvSpPr/>
              <p:nvPr/>
            </p:nvSpPr>
            <p:spPr>
              <a:xfrm rot="18900000">
                <a:off x="13065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2" name="Triangle"/>
              <p:cNvSpPr/>
              <p:nvPr/>
            </p:nvSpPr>
            <p:spPr>
              <a:xfrm rot="18900000">
                <a:off x="9128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3" name="Triangle"/>
              <p:cNvSpPr/>
              <p:nvPr/>
            </p:nvSpPr>
            <p:spPr>
              <a:xfrm rot="18900000">
                <a:off x="5318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4" name="Triangle"/>
              <p:cNvSpPr/>
              <p:nvPr/>
            </p:nvSpPr>
            <p:spPr>
              <a:xfrm rot="18900000">
                <a:off x="1254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5" name="Rectangle"/>
              <p:cNvSpPr/>
              <p:nvPr/>
            </p:nvSpPr>
            <p:spPr>
              <a:xfrm>
                <a:off x="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26" name="Rectangle"/>
              <p:cNvSpPr/>
              <p:nvPr/>
            </p:nvSpPr>
            <p:spPr>
              <a:xfrm>
                <a:off x="261620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228" name="program.py"/>
            <p:cNvSpPr/>
            <p:nvPr/>
          </p:nvSpPr>
          <p:spPr>
            <a:xfrm>
              <a:off x="0" y="81567"/>
              <a:ext cx="2335263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29" name="program.py"/>
            <p:cNvSpPr/>
            <p:nvPr/>
          </p:nvSpPr>
          <p:spPr>
            <a:xfrm>
              <a:off x="6102002" y="81567"/>
              <a:ext cx="2354661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30" name="Line"/>
            <p:cNvSpPr/>
            <p:nvPr/>
          </p:nvSpPr>
          <p:spPr>
            <a:xfrm>
              <a:off x="2369666" y="459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1" name="Line"/>
            <p:cNvSpPr/>
            <p:nvPr/>
          </p:nvSpPr>
          <p:spPr>
            <a:xfrm>
              <a:off x="2369666" y="1348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2" name="Line"/>
            <p:cNvSpPr/>
            <p:nvPr/>
          </p:nvSpPr>
          <p:spPr>
            <a:xfrm>
              <a:off x="2369666" y="2364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3" name="same"/>
            <p:cNvSpPr/>
            <p:nvPr/>
          </p:nvSpPr>
          <p:spPr>
            <a:xfrm>
              <a:off x="4220816" y="228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3">
                      <a:hueOff val="362282"/>
                      <a:satOff val="31803"/>
                      <a:lumOff val="-18242"/>
                    </a:schemeClr>
                  </a:solidFill>
                </a:defRPr>
              </a:lvl1pPr>
            </a:lstStyle>
            <a:p>
              <a:r>
                <a:t>same</a:t>
              </a:r>
            </a:p>
          </p:txBody>
        </p:sp>
        <p:sp>
          <p:nvSpPr>
            <p:cNvPr id="1234" name="different"/>
            <p:cNvSpPr/>
            <p:nvPr/>
          </p:nvSpPr>
          <p:spPr>
            <a:xfrm>
              <a:off x="4220816" y="1117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  <p:sp>
          <p:nvSpPr>
            <p:cNvPr id="1235" name="different"/>
            <p:cNvSpPr/>
            <p:nvPr/>
          </p:nvSpPr>
          <p:spPr>
            <a:xfrm>
              <a:off x="4220816" y="2133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</p:grpSp>
      <p:sp>
        <p:nvSpPr>
          <p:cNvPr id="1237" name="Interpreters (such as python.exe) make it easier to run the same code on different machines"/>
          <p:cNvSpPr txBox="1"/>
          <p:nvPr/>
        </p:nvSpPr>
        <p:spPr>
          <a:xfrm>
            <a:off x="757361" y="6248399"/>
            <a:ext cx="115027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Interpreters</a:t>
            </a:r>
            <a:r>
              <a:t> (such as python.exe) make it easier to run the same code on different machines</a:t>
            </a:r>
          </a:p>
        </p:txBody>
      </p:sp>
      <p:sp>
        <p:nvSpPr>
          <p:cNvPr id="1238" name="A compiler is another tool for running the same code on different CPUs"/>
          <p:cNvSpPr txBox="1"/>
          <p:nvPr/>
        </p:nvSpPr>
        <p:spPr>
          <a:xfrm>
            <a:off x="1978347" y="7391399"/>
            <a:ext cx="90608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compiler</a:t>
            </a:r>
            <a:r>
              <a:t> is another tool for running the same code on different CPUs</a:t>
            </a:r>
          </a:p>
        </p:txBody>
      </p:sp>
      <p:sp>
        <p:nvSpPr>
          <p:cNvPr id="1239" name="python code"/>
          <p:cNvSpPr txBox="1"/>
          <p:nvPr/>
        </p:nvSpPr>
        <p:spPr>
          <a:xfrm>
            <a:off x="10794652" y="2438399"/>
            <a:ext cx="16516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python code</a:t>
            </a:r>
          </a:p>
        </p:txBody>
      </p:sp>
      <p:sp>
        <p:nvSpPr>
          <p:cNvPr id="1240" name="machine code"/>
          <p:cNvSpPr txBox="1"/>
          <p:nvPr/>
        </p:nvSpPr>
        <p:spPr>
          <a:xfrm>
            <a:off x="10794652" y="3428999"/>
            <a:ext cx="181823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machine code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Interpre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Interpreters</a:t>
            </a:r>
          </a:p>
        </p:txBody>
      </p:sp>
      <p:grpSp>
        <p:nvGrpSpPr>
          <p:cNvPr id="1279" name="Group"/>
          <p:cNvGrpSpPr/>
          <p:nvPr/>
        </p:nvGrpSpPr>
        <p:grpSpPr>
          <a:xfrm>
            <a:off x="2138833" y="1864359"/>
            <a:ext cx="8739834" cy="2620825"/>
            <a:chOff x="0" y="0"/>
            <a:chExt cx="8739832" cy="2620823"/>
          </a:xfrm>
        </p:grpSpPr>
        <p:sp>
          <p:nvSpPr>
            <p:cNvPr id="1243" name="Rectangle"/>
            <p:cNvSpPr/>
            <p:nvPr/>
          </p:nvSpPr>
          <p:spPr>
            <a:xfrm>
              <a:off x="0" y="1582251"/>
              <a:ext cx="223136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4" name="Square"/>
            <p:cNvSpPr/>
            <p:nvPr/>
          </p:nvSpPr>
          <p:spPr>
            <a:xfrm>
              <a:off x="2921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5" name="Square"/>
            <p:cNvSpPr/>
            <p:nvPr/>
          </p:nvSpPr>
          <p:spPr>
            <a:xfrm>
              <a:off x="5842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6" name="Square"/>
            <p:cNvSpPr/>
            <p:nvPr/>
          </p:nvSpPr>
          <p:spPr>
            <a:xfrm>
              <a:off x="8763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7" name="Square"/>
            <p:cNvSpPr/>
            <p:nvPr/>
          </p:nvSpPr>
          <p:spPr>
            <a:xfrm>
              <a:off x="11684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8" name="Square"/>
            <p:cNvSpPr/>
            <p:nvPr/>
          </p:nvSpPr>
          <p:spPr>
            <a:xfrm>
              <a:off x="14605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9" name="Square"/>
            <p:cNvSpPr/>
            <p:nvPr/>
          </p:nvSpPr>
          <p:spPr>
            <a:xfrm>
              <a:off x="17526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0" name="Square"/>
            <p:cNvSpPr/>
            <p:nvPr/>
          </p:nvSpPr>
          <p:spPr>
            <a:xfrm>
              <a:off x="20447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1" name="CPU X"/>
            <p:cNvSpPr/>
            <p:nvPr/>
          </p:nvSpPr>
          <p:spPr>
            <a:xfrm>
              <a:off x="0" y="1861651"/>
              <a:ext cx="2335263" cy="759173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X</a:t>
              </a:r>
            </a:p>
          </p:txBody>
        </p:sp>
        <p:sp>
          <p:nvSpPr>
            <p:cNvPr id="1252" name="python.exe (X)"/>
            <p:cNvSpPr/>
            <p:nvPr/>
          </p:nvSpPr>
          <p:spPr>
            <a:xfrm>
              <a:off x="0" y="830867"/>
              <a:ext cx="2335263" cy="759174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python.exe (X)</a:t>
              </a:r>
            </a:p>
          </p:txBody>
        </p:sp>
        <p:sp>
          <p:nvSpPr>
            <p:cNvPr id="1253" name="CPU Y"/>
            <p:cNvSpPr/>
            <p:nvPr/>
          </p:nvSpPr>
          <p:spPr>
            <a:xfrm>
              <a:off x="6101398" y="1861651"/>
              <a:ext cx="2360445" cy="759173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Y</a:t>
              </a:r>
            </a:p>
          </p:txBody>
        </p:sp>
        <p:sp>
          <p:nvSpPr>
            <p:cNvPr id="1254" name="Triangle"/>
            <p:cNvSpPr/>
            <p:nvPr/>
          </p:nvSpPr>
          <p:spPr>
            <a:xfrm rot="8100000">
              <a:off x="6158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5" name="Triangle"/>
            <p:cNvSpPr/>
            <p:nvPr/>
          </p:nvSpPr>
          <p:spPr>
            <a:xfrm rot="8100000">
              <a:off x="6539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6" name="Triangle"/>
            <p:cNvSpPr/>
            <p:nvPr/>
          </p:nvSpPr>
          <p:spPr>
            <a:xfrm rot="8100000">
              <a:off x="69207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7" name="Triangle"/>
            <p:cNvSpPr/>
            <p:nvPr/>
          </p:nvSpPr>
          <p:spPr>
            <a:xfrm rot="8100000">
              <a:off x="73398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8" name="Triangle"/>
            <p:cNvSpPr/>
            <p:nvPr/>
          </p:nvSpPr>
          <p:spPr>
            <a:xfrm rot="8100000">
              <a:off x="7720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9" name="Triangle"/>
            <p:cNvSpPr/>
            <p:nvPr/>
          </p:nvSpPr>
          <p:spPr>
            <a:xfrm rot="8100000">
              <a:off x="8101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grpSp>
          <p:nvGrpSpPr>
            <p:cNvPr id="1270" name="Group"/>
            <p:cNvGrpSpPr/>
            <p:nvPr/>
          </p:nvGrpSpPr>
          <p:grpSpPr>
            <a:xfrm>
              <a:off x="5811043" y="780067"/>
              <a:ext cx="2928790" cy="1363465"/>
              <a:chOff x="0" y="0"/>
              <a:chExt cx="2928788" cy="1363464"/>
            </a:xfrm>
          </p:grpSpPr>
          <p:sp>
            <p:nvSpPr>
              <p:cNvPr id="1260" name="python.exe (Y)"/>
              <p:cNvSpPr/>
              <p:nvPr/>
            </p:nvSpPr>
            <p:spPr>
              <a:xfrm>
                <a:off x="288555" y="0"/>
                <a:ext cx="2361833" cy="902345"/>
              </a:xfrm>
              <a:prstGeom prst="rect">
                <a:avLst/>
              </a:pr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600" b="0">
                    <a:solidFill>
                      <a:srgbClr val="FFFFFF"/>
                    </a:solidFill>
                  </a:defRPr>
                </a:lvl1pPr>
              </a:lstStyle>
              <a:p>
                <a:r>
                  <a:t>python.exe (Y)</a:t>
                </a:r>
              </a:p>
            </p:txBody>
          </p:sp>
          <p:sp>
            <p:nvSpPr>
              <p:cNvPr id="1261" name="Triangle"/>
              <p:cNvSpPr/>
              <p:nvPr/>
            </p:nvSpPr>
            <p:spPr>
              <a:xfrm rot="18900000">
                <a:off x="24876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2" name="Triangle"/>
              <p:cNvSpPr/>
              <p:nvPr/>
            </p:nvSpPr>
            <p:spPr>
              <a:xfrm rot="18900000">
                <a:off x="21066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3" name="Triangle"/>
              <p:cNvSpPr/>
              <p:nvPr/>
            </p:nvSpPr>
            <p:spPr>
              <a:xfrm rot="18900000">
                <a:off x="17256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4" name="Triangle"/>
              <p:cNvSpPr/>
              <p:nvPr/>
            </p:nvSpPr>
            <p:spPr>
              <a:xfrm rot="18900000">
                <a:off x="13192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5" name="Triangle"/>
              <p:cNvSpPr/>
              <p:nvPr/>
            </p:nvSpPr>
            <p:spPr>
              <a:xfrm rot="18900000">
                <a:off x="9255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6" name="Triangle"/>
              <p:cNvSpPr/>
              <p:nvPr/>
            </p:nvSpPr>
            <p:spPr>
              <a:xfrm rot="18900000">
                <a:off x="5445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7" name="Triangle"/>
              <p:cNvSpPr/>
              <p:nvPr/>
            </p:nvSpPr>
            <p:spPr>
              <a:xfrm rot="18900000">
                <a:off x="1381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8" name="Rectangle"/>
              <p:cNvSpPr/>
              <p:nvPr/>
            </p:nvSpPr>
            <p:spPr>
              <a:xfrm>
                <a:off x="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69" name="Rectangle"/>
              <p:cNvSpPr/>
              <p:nvPr/>
            </p:nvSpPr>
            <p:spPr>
              <a:xfrm>
                <a:off x="264160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271" name="program.py"/>
            <p:cNvSpPr/>
            <p:nvPr/>
          </p:nvSpPr>
          <p:spPr>
            <a:xfrm>
              <a:off x="0" y="81567"/>
              <a:ext cx="2335263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72" name="program.py"/>
            <p:cNvSpPr/>
            <p:nvPr/>
          </p:nvSpPr>
          <p:spPr>
            <a:xfrm>
              <a:off x="6102002" y="81567"/>
              <a:ext cx="2354661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73" name="Line"/>
            <p:cNvSpPr/>
            <p:nvPr/>
          </p:nvSpPr>
          <p:spPr>
            <a:xfrm>
              <a:off x="2369666" y="459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4" name="Line"/>
            <p:cNvSpPr/>
            <p:nvPr/>
          </p:nvSpPr>
          <p:spPr>
            <a:xfrm>
              <a:off x="2369666" y="1348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5" name="Line"/>
            <p:cNvSpPr/>
            <p:nvPr/>
          </p:nvSpPr>
          <p:spPr>
            <a:xfrm>
              <a:off x="2369666" y="2364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6" name="same"/>
            <p:cNvSpPr txBox="1"/>
            <p:nvPr/>
          </p:nvSpPr>
          <p:spPr>
            <a:xfrm>
              <a:off x="3849490" y="-1"/>
              <a:ext cx="742653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3">
                      <a:hueOff val="362282"/>
                      <a:satOff val="31803"/>
                      <a:lumOff val="-18242"/>
                    </a:schemeClr>
                  </a:solidFill>
                </a:defRPr>
              </a:lvl1pPr>
            </a:lstStyle>
            <a:p>
              <a:r>
                <a:t>same</a:t>
              </a:r>
            </a:p>
          </p:txBody>
        </p:sp>
        <p:sp>
          <p:nvSpPr>
            <p:cNvPr id="1277" name="different"/>
            <p:cNvSpPr txBox="1"/>
            <p:nvPr/>
          </p:nvSpPr>
          <p:spPr>
            <a:xfrm>
              <a:off x="3647605" y="888999"/>
              <a:ext cx="1146424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  <p:sp>
          <p:nvSpPr>
            <p:cNvPr id="1278" name="different"/>
            <p:cNvSpPr txBox="1"/>
            <p:nvPr/>
          </p:nvSpPr>
          <p:spPr>
            <a:xfrm>
              <a:off x="3647605" y="1904999"/>
              <a:ext cx="1146424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</p:grpSp>
      <p:sp>
        <p:nvSpPr>
          <p:cNvPr id="1280" name="Interpreters (such as python.exe) make it easier to run the same code on different machines"/>
          <p:cNvSpPr txBox="1"/>
          <p:nvPr/>
        </p:nvSpPr>
        <p:spPr>
          <a:xfrm>
            <a:off x="757361" y="6248399"/>
            <a:ext cx="115027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Interpreters</a:t>
            </a:r>
            <a:r>
              <a:t> (such as python.exe) make it easier to run the same code on different machines</a:t>
            </a:r>
          </a:p>
        </p:txBody>
      </p:sp>
      <p:sp>
        <p:nvSpPr>
          <p:cNvPr id="1281" name="python code"/>
          <p:cNvSpPr txBox="1"/>
          <p:nvPr/>
        </p:nvSpPr>
        <p:spPr>
          <a:xfrm>
            <a:off x="10794652" y="2438399"/>
            <a:ext cx="16516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python code</a:t>
            </a:r>
          </a:p>
        </p:txBody>
      </p:sp>
      <p:sp>
        <p:nvSpPr>
          <p:cNvPr id="1282" name="machine code"/>
          <p:cNvSpPr txBox="1"/>
          <p:nvPr/>
        </p:nvSpPr>
        <p:spPr>
          <a:xfrm>
            <a:off x="10794652" y="3428999"/>
            <a:ext cx="181823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machine code</a:t>
            </a:r>
          </a:p>
        </p:txBody>
      </p:sp>
      <p:sp>
        <p:nvSpPr>
          <p:cNvPr id="1283" name="Discuss: if all CPUs had the instruction set,…"/>
          <p:cNvSpPr txBox="1"/>
          <p:nvPr/>
        </p:nvSpPr>
        <p:spPr>
          <a:xfrm>
            <a:off x="1533475" y="7420768"/>
            <a:ext cx="9937850" cy="149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i="0">
                <a:latin typeface="Gill Sans"/>
                <a:ea typeface="Gill Sans"/>
                <a:cs typeface="Gill Sans"/>
                <a:sym typeface="Gill Sans"/>
              </a:rPr>
              <a:t>Discuss:</a:t>
            </a:r>
            <a:r>
              <a:t> if all CPUs had the instruction set,</a:t>
            </a:r>
          </a:p>
          <a:p>
            <a: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would we still need a Python interpreter?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Big question: will my program run on someone else's computer?                    (not necessarily written in Python)…"/>
          <p:cNvSpPr txBox="1">
            <a:spLocks noGrp="1"/>
          </p:cNvSpPr>
          <p:nvPr>
            <p:ph type="body" sz="half" idx="1"/>
          </p:nvPr>
        </p:nvSpPr>
        <p:spPr>
          <a:xfrm>
            <a:off x="952500" y="825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                  </a:t>
            </a:r>
            <a:r>
              <a:t>(not necessarily written in Python)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</a:p>
          <a:p>
            <a:pPr marL="635000">
              <a:spcBef>
                <a:spcPts val="0"/>
              </a:spcBef>
              <a:defRPr sz="2800"/>
            </a:pP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1286" name="1"/>
          <p:cNvSpPr/>
          <p:nvPr/>
        </p:nvSpPr>
        <p:spPr>
          <a:xfrm>
            <a:off x="1498600" y="4019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287" name="Hardware"/>
          <p:cNvSpPr txBox="1"/>
          <p:nvPr/>
        </p:nvSpPr>
        <p:spPr>
          <a:xfrm>
            <a:off x="2819400" y="4241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1288" name="2"/>
          <p:cNvSpPr/>
          <p:nvPr/>
        </p:nvSpPr>
        <p:spPr>
          <a:xfrm>
            <a:off x="1498600" y="5162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289" name="Operating System"/>
          <p:cNvSpPr txBox="1"/>
          <p:nvPr/>
        </p:nvSpPr>
        <p:spPr>
          <a:xfrm>
            <a:off x="2819400" y="5384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1290" name="3"/>
          <p:cNvSpPr/>
          <p:nvPr/>
        </p:nvSpPr>
        <p:spPr>
          <a:xfrm>
            <a:off x="1498600" y="6305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1291" name="Dependencies"/>
          <p:cNvSpPr txBox="1"/>
          <p:nvPr/>
        </p:nvSpPr>
        <p:spPr>
          <a:xfrm>
            <a:off x="2819400" y="6527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1292" name="next lecture"/>
          <p:cNvSpPr txBox="1"/>
          <p:nvPr/>
        </p:nvSpPr>
        <p:spPr>
          <a:xfrm>
            <a:off x="6026546" y="6527998"/>
            <a:ext cx="1612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next lecture</a:t>
            </a:r>
          </a:p>
        </p:txBody>
      </p:sp>
      <p:sp>
        <p:nvSpPr>
          <p:cNvPr id="1293" name="Line"/>
          <p:cNvSpPr/>
          <p:nvPr/>
        </p:nvSpPr>
        <p:spPr>
          <a:xfrm flipH="1">
            <a:off x="4758035" y="6805551"/>
            <a:ext cx="11875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94" name="Brain Front"/>
          <p:cNvSpPr/>
          <p:nvPr/>
        </p:nvSpPr>
        <p:spPr>
          <a:xfrm>
            <a:off x="8646583" y="4686521"/>
            <a:ext cx="1375835" cy="1142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8302" y="9"/>
                </a:moveTo>
                <a:cubicBezTo>
                  <a:pt x="6982" y="101"/>
                  <a:pt x="5943" y="867"/>
                  <a:pt x="5256" y="1602"/>
                </a:cubicBezTo>
                <a:cubicBezTo>
                  <a:pt x="5021" y="1852"/>
                  <a:pt x="4829" y="2167"/>
                  <a:pt x="4726" y="2528"/>
                </a:cubicBezTo>
                <a:cubicBezTo>
                  <a:pt x="4627" y="2877"/>
                  <a:pt x="4605" y="3232"/>
                  <a:pt x="4671" y="3567"/>
                </a:cubicBezTo>
                <a:cubicBezTo>
                  <a:pt x="4747" y="3948"/>
                  <a:pt x="4927" y="4283"/>
                  <a:pt x="5162" y="4487"/>
                </a:cubicBezTo>
                <a:cubicBezTo>
                  <a:pt x="5228" y="4546"/>
                  <a:pt x="5327" y="4527"/>
                  <a:pt x="5370" y="4448"/>
                </a:cubicBezTo>
                <a:cubicBezTo>
                  <a:pt x="5730" y="3830"/>
                  <a:pt x="6309" y="3389"/>
                  <a:pt x="6844" y="3323"/>
                </a:cubicBezTo>
                <a:cubicBezTo>
                  <a:pt x="6925" y="3310"/>
                  <a:pt x="7003" y="3371"/>
                  <a:pt x="7024" y="3463"/>
                </a:cubicBezTo>
                <a:cubicBezTo>
                  <a:pt x="7052" y="3587"/>
                  <a:pt x="6985" y="3704"/>
                  <a:pt x="6881" y="3711"/>
                </a:cubicBezTo>
                <a:cubicBezTo>
                  <a:pt x="6434" y="3770"/>
                  <a:pt x="5949" y="4146"/>
                  <a:pt x="5638" y="4678"/>
                </a:cubicBezTo>
                <a:cubicBezTo>
                  <a:pt x="5431" y="5033"/>
                  <a:pt x="5343" y="5387"/>
                  <a:pt x="5392" y="5670"/>
                </a:cubicBezTo>
                <a:cubicBezTo>
                  <a:pt x="5409" y="5768"/>
                  <a:pt x="5375" y="5873"/>
                  <a:pt x="5293" y="5912"/>
                </a:cubicBezTo>
                <a:cubicBezTo>
                  <a:pt x="5272" y="5919"/>
                  <a:pt x="5256" y="5926"/>
                  <a:pt x="5234" y="5926"/>
                </a:cubicBezTo>
                <a:cubicBezTo>
                  <a:pt x="5157" y="5926"/>
                  <a:pt x="5091" y="5866"/>
                  <a:pt x="5075" y="5774"/>
                </a:cubicBezTo>
                <a:cubicBezTo>
                  <a:pt x="5037" y="5590"/>
                  <a:pt x="5043" y="5387"/>
                  <a:pt x="5087" y="5177"/>
                </a:cubicBezTo>
                <a:cubicBezTo>
                  <a:pt x="5114" y="5046"/>
                  <a:pt x="5071" y="4907"/>
                  <a:pt x="4978" y="4822"/>
                </a:cubicBezTo>
                <a:cubicBezTo>
                  <a:pt x="4672" y="4559"/>
                  <a:pt x="4443" y="4139"/>
                  <a:pt x="4350" y="3666"/>
                </a:cubicBezTo>
                <a:cubicBezTo>
                  <a:pt x="4323" y="3534"/>
                  <a:pt x="4306" y="3403"/>
                  <a:pt x="4306" y="3272"/>
                </a:cubicBezTo>
                <a:cubicBezTo>
                  <a:pt x="4301" y="3101"/>
                  <a:pt x="4175" y="2982"/>
                  <a:pt x="4038" y="3015"/>
                </a:cubicBezTo>
                <a:cubicBezTo>
                  <a:pt x="3503" y="3159"/>
                  <a:pt x="2363" y="3724"/>
                  <a:pt x="1332" y="5524"/>
                </a:cubicBezTo>
                <a:cubicBezTo>
                  <a:pt x="595" y="6917"/>
                  <a:pt x="279" y="8480"/>
                  <a:pt x="426" y="9302"/>
                </a:cubicBezTo>
                <a:cubicBezTo>
                  <a:pt x="443" y="9492"/>
                  <a:pt x="486" y="9670"/>
                  <a:pt x="541" y="9827"/>
                </a:cubicBezTo>
                <a:cubicBezTo>
                  <a:pt x="595" y="9978"/>
                  <a:pt x="748" y="10038"/>
                  <a:pt x="868" y="9953"/>
                </a:cubicBezTo>
                <a:cubicBezTo>
                  <a:pt x="1179" y="9729"/>
                  <a:pt x="1484" y="9624"/>
                  <a:pt x="1751" y="9585"/>
                </a:cubicBezTo>
                <a:cubicBezTo>
                  <a:pt x="2292" y="9500"/>
                  <a:pt x="2756" y="9664"/>
                  <a:pt x="3051" y="9815"/>
                </a:cubicBezTo>
                <a:cubicBezTo>
                  <a:pt x="3231" y="9907"/>
                  <a:pt x="3400" y="10019"/>
                  <a:pt x="3542" y="10144"/>
                </a:cubicBezTo>
                <a:cubicBezTo>
                  <a:pt x="3635" y="10222"/>
                  <a:pt x="3765" y="10190"/>
                  <a:pt x="3825" y="10072"/>
                </a:cubicBezTo>
                <a:cubicBezTo>
                  <a:pt x="3967" y="9789"/>
                  <a:pt x="4148" y="9553"/>
                  <a:pt x="4350" y="9382"/>
                </a:cubicBezTo>
                <a:cubicBezTo>
                  <a:pt x="4416" y="9329"/>
                  <a:pt x="4507" y="9328"/>
                  <a:pt x="4562" y="9400"/>
                </a:cubicBezTo>
                <a:cubicBezTo>
                  <a:pt x="4638" y="9492"/>
                  <a:pt x="4623" y="9638"/>
                  <a:pt x="4541" y="9704"/>
                </a:cubicBezTo>
                <a:cubicBezTo>
                  <a:pt x="4170" y="10006"/>
                  <a:pt x="3885" y="10617"/>
                  <a:pt x="3820" y="11260"/>
                </a:cubicBezTo>
                <a:cubicBezTo>
                  <a:pt x="3776" y="11687"/>
                  <a:pt x="3836" y="12056"/>
                  <a:pt x="3989" y="12273"/>
                </a:cubicBezTo>
                <a:cubicBezTo>
                  <a:pt x="4043" y="12351"/>
                  <a:pt x="4055" y="12463"/>
                  <a:pt x="4001" y="12542"/>
                </a:cubicBezTo>
                <a:cubicBezTo>
                  <a:pt x="3968" y="12588"/>
                  <a:pt x="3924" y="12607"/>
                  <a:pt x="3875" y="12607"/>
                </a:cubicBezTo>
                <a:cubicBezTo>
                  <a:pt x="3831" y="12607"/>
                  <a:pt x="3788" y="12588"/>
                  <a:pt x="3755" y="12542"/>
                </a:cubicBezTo>
                <a:cubicBezTo>
                  <a:pt x="3531" y="12239"/>
                  <a:pt x="3438" y="11765"/>
                  <a:pt x="3493" y="11207"/>
                </a:cubicBezTo>
                <a:cubicBezTo>
                  <a:pt x="3503" y="11102"/>
                  <a:pt x="3520" y="11004"/>
                  <a:pt x="3542" y="10899"/>
                </a:cubicBezTo>
                <a:cubicBezTo>
                  <a:pt x="3569" y="10774"/>
                  <a:pt x="3537" y="10635"/>
                  <a:pt x="3455" y="10550"/>
                </a:cubicBezTo>
                <a:cubicBezTo>
                  <a:pt x="3122" y="10202"/>
                  <a:pt x="2472" y="9868"/>
                  <a:pt x="1801" y="9973"/>
                </a:cubicBezTo>
                <a:cubicBezTo>
                  <a:pt x="1774" y="9980"/>
                  <a:pt x="1746" y="9979"/>
                  <a:pt x="1719" y="9985"/>
                </a:cubicBezTo>
                <a:cubicBezTo>
                  <a:pt x="1113" y="10110"/>
                  <a:pt x="606" y="10616"/>
                  <a:pt x="355" y="11299"/>
                </a:cubicBezTo>
                <a:cubicBezTo>
                  <a:pt x="126" y="11930"/>
                  <a:pt x="0" y="12621"/>
                  <a:pt x="0" y="13351"/>
                </a:cubicBezTo>
                <a:cubicBezTo>
                  <a:pt x="0" y="16287"/>
                  <a:pt x="2063" y="18664"/>
                  <a:pt x="4606" y="18664"/>
                </a:cubicBezTo>
                <a:cubicBezTo>
                  <a:pt x="5900" y="18664"/>
                  <a:pt x="7073" y="18046"/>
                  <a:pt x="7908" y="17054"/>
                </a:cubicBezTo>
                <a:cubicBezTo>
                  <a:pt x="7957" y="17002"/>
                  <a:pt x="7946" y="16897"/>
                  <a:pt x="7880" y="16851"/>
                </a:cubicBezTo>
                <a:cubicBezTo>
                  <a:pt x="7766" y="16772"/>
                  <a:pt x="7661" y="16687"/>
                  <a:pt x="7563" y="16595"/>
                </a:cubicBezTo>
                <a:cubicBezTo>
                  <a:pt x="7503" y="16535"/>
                  <a:pt x="7477" y="16425"/>
                  <a:pt x="7521" y="16340"/>
                </a:cubicBezTo>
                <a:cubicBezTo>
                  <a:pt x="7575" y="16228"/>
                  <a:pt x="7690" y="16208"/>
                  <a:pt x="7766" y="16280"/>
                </a:cubicBezTo>
                <a:cubicBezTo>
                  <a:pt x="7952" y="16471"/>
                  <a:pt x="8651" y="17023"/>
                  <a:pt x="9289" y="17030"/>
                </a:cubicBezTo>
                <a:cubicBezTo>
                  <a:pt x="10009" y="17036"/>
                  <a:pt x="10599" y="16305"/>
                  <a:pt x="10599" y="15412"/>
                </a:cubicBezTo>
                <a:cubicBezTo>
                  <a:pt x="10599" y="15228"/>
                  <a:pt x="10571" y="15051"/>
                  <a:pt x="10527" y="14886"/>
                </a:cubicBezTo>
                <a:cubicBezTo>
                  <a:pt x="10374" y="14453"/>
                  <a:pt x="10080" y="14139"/>
                  <a:pt x="9649" y="13942"/>
                </a:cubicBezTo>
                <a:cubicBezTo>
                  <a:pt x="8716" y="13515"/>
                  <a:pt x="7390" y="13783"/>
                  <a:pt x="6615" y="14256"/>
                </a:cubicBezTo>
                <a:cubicBezTo>
                  <a:pt x="5846" y="14722"/>
                  <a:pt x="5343" y="15578"/>
                  <a:pt x="5338" y="15584"/>
                </a:cubicBezTo>
                <a:lnTo>
                  <a:pt x="5310" y="15630"/>
                </a:lnTo>
                <a:cubicBezTo>
                  <a:pt x="5261" y="15715"/>
                  <a:pt x="5152" y="15722"/>
                  <a:pt x="5097" y="15630"/>
                </a:cubicBezTo>
                <a:lnTo>
                  <a:pt x="5070" y="15584"/>
                </a:lnTo>
                <a:cubicBezTo>
                  <a:pt x="4442" y="14527"/>
                  <a:pt x="2920" y="14106"/>
                  <a:pt x="2046" y="14736"/>
                </a:cubicBezTo>
                <a:cubicBezTo>
                  <a:pt x="1970" y="14789"/>
                  <a:pt x="1872" y="14768"/>
                  <a:pt x="1823" y="14683"/>
                </a:cubicBezTo>
                <a:cubicBezTo>
                  <a:pt x="1768" y="14591"/>
                  <a:pt x="1791" y="14461"/>
                  <a:pt x="1872" y="14402"/>
                </a:cubicBezTo>
                <a:cubicBezTo>
                  <a:pt x="2773" y="13738"/>
                  <a:pt x="4213" y="14026"/>
                  <a:pt x="5043" y="14946"/>
                </a:cubicBezTo>
                <a:cubicBezTo>
                  <a:pt x="5136" y="15044"/>
                  <a:pt x="5271" y="15039"/>
                  <a:pt x="5353" y="14934"/>
                </a:cubicBezTo>
                <a:cubicBezTo>
                  <a:pt x="5593" y="14618"/>
                  <a:pt x="5981" y="14190"/>
                  <a:pt x="6467" y="13895"/>
                </a:cubicBezTo>
                <a:cubicBezTo>
                  <a:pt x="7323" y="13376"/>
                  <a:pt x="8732" y="13093"/>
                  <a:pt x="9763" y="13560"/>
                </a:cubicBezTo>
                <a:cubicBezTo>
                  <a:pt x="10052" y="13691"/>
                  <a:pt x="10292" y="13876"/>
                  <a:pt x="10478" y="14106"/>
                </a:cubicBezTo>
                <a:cubicBezTo>
                  <a:pt x="10489" y="14067"/>
                  <a:pt x="10506" y="14020"/>
                  <a:pt x="10517" y="13981"/>
                </a:cubicBezTo>
                <a:cubicBezTo>
                  <a:pt x="10446" y="12161"/>
                  <a:pt x="9840" y="11095"/>
                  <a:pt x="8634" y="10649"/>
                </a:cubicBezTo>
                <a:cubicBezTo>
                  <a:pt x="8547" y="10616"/>
                  <a:pt x="8491" y="10511"/>
                  <a:pt x="8513" y="10412"/>
                </a:cubicBezTo>
                <a:cubicBezTo>
                  <a:pt x="8535" y="10301"/>
                  <a:pt x="8628" y="10236"/>
                  <a:pt x="8721" y="10269"/>
                </a:cubicBezTo>
                <a:cubicBezTo>
                  <a:pt x="9289" y="10472"/>
                  <a:pt x="9735" y="10806"/>
                  <a:pt x="10074" y="11273"/>
                </a:cubicBezTo>
                <a:cubicBezTo>
                  <a:pt x="10139" y="11358"/>
                  <a:pt x="10254" y="11359"/>
                  <a:pt x="10309" y="11260"/>
                </a:cubicBezTo>
                <a:cubicBezTo>
                  <a:pt x="10483" y="10971"/>
                  <a:pt x="10599" y="10564"/>
                  <a:pt x="10599" y="10117"/>
                </a:cubicBezTo>
                <a:cubicBezTo>
                  <a:pt x="10599" y="9795"/>
                  <a:pt x="10538" y="9500"/>
                  <a:pt x="10440" y="9244"/>
                </a:cubicBezTo>
                <a:cubicBezTo>
                  <a:pt x="10435" y="9231"/>
                  <a:pt x="10429" y="9216"/>
                  <a:pt x="10423" y="9203"/>
                </a:cubicBezTo>
                <a:cubicBezTo>
                  <a:pt x="10423" y="9203"/>
                  <a:pt x="10423" y="9204"/>
                  <a:pt x="10423" y="9197"/>
                </a:cubicBezTo>
                <a:cubicBezTo>
                  <a:pt x="10401" y="9151"/>
                  <a:pt x="10386" y="9105"/>
                  <a:pt x="10358" y="9059"/>
                </a:cubicBezTo>
                <a:cubicBezTo>
                  <a:pt x="10336" y="9013"/>
                  <a:pt x="10315" y="8968"/>
                  <a:pt x="10299" y="8916"/>
                </a:cubicBezTo>
                <a:cubicBezTo>
                  <a:pt x="10135" y="8627"/>
                  <a:pt x="9867" y="8383"/>
                  <a:pt x="9518" y="8199"/>
                </a:cubicBezTo>
                <a:cubicBezTo>
                  <a:pt x="8868" y="7864"/>
                  <a:pt x="8082" y="7825"/>
                  <a:pt x="7558" y="8101"/>
                </a:cubicBezTo>
                <a:cubicBezTo>
                  <a:pt x="6952" y="8423"/>
                  <a:pt x="6505" y="9079"/>
                  <a:pt x="6390" y="9815"/>
                </a:cubicBezTo>
                <a:cubicBezTo>
                  <a:pt x="6314" y="10295"/>
                  <a:pt x="6352" y="11018"/>
                  <a:pt x="6953" y="11747"/>
                </a:cubicBezTo>
                <a:cubicBezTo>
                  <a:pt x="7018" y="11826"/>
                  <a:pt x="7024" y="11964"/>
                  <a:pt x="6953" y="12043"/>
                </a:cubicBezTo>
                <a:cubicBezTo>
                  <a:pt x="6920" y="12076"/>
                  <a:pt x="6882" y="12088"/>
                  <a:pt x="6844" y="12088"/>
                </a:cubicBezTo>
                <a:cubicBezTo>
                  <a:pt x="6800" y="12088"/>
                  <a:pt x="6762" y="12068"/>
                  <a:pt x="6729" y="12028"/>
                </a:cubicBezTo>
                <a:cubicBezTo>
                  <a:pt x="6178" y="11365"/>
                  <a:pt x="5949" y="10558"/>
                  <a:pt x="6074" y="9743"/>
                </a:cubicBezTo>
                <a:cubicBezTo>
                  <a:pt x="6102" y="9572"/>
                  <a:pt x="6139" y="9408"/>
                  <a:pt x="6194" y="9250"/>
                </a:cubicBezTo>
                <a:cubicBezTo>
                  <a:pt x="6248" y="9093"/>
                  <a:pt x="6238" y="8908"/>
                  <a:pt x="6156" y="8764"/>
                </a:cubicBezTo>
                <a:cubicBezTo>
                  <a:pt x="6145" y="8744"/>
                  <a:pt x="6139" y="8738"/>
                  <a:pt x="6139" y="8731"/>
                </a:cubicBezTo>
                <a:cubicBezTo>
                  <a:pt x="5932" y="8324"/>
                  <a:pt x="4863" y="6766"/>
                  <a:pt x="2718" y="7056"/>
                </a:cubicBezTo>
                <a:cubicBezTo>
                  <a:pt x="2620" y="7069"/>
                  <a:pt x="2527" y="6971"/>
                  <a:pt x="2538" y="6846"/>
                </a:cubicBezTo>
                <a:cubicBezTo>
                  <a:pt x="2543" y="6748"/>
                  <a:pt x="2609" y="6674"/>
                  <a:pt x="2691" y="6668"/>
                </a:cubicBezTo>
                <a:cubicBezTo>
                  <a:pt x="4650" y="6411"/>
                  <a:pt x="5904" y="7628"/>
                  <a:pt x="6390" y="8429"/>
                </a:cubicBezTo>
                <a:cubicBezTo>
                  <a:pt x="6445" y="8521"/>
                  <a:pt x="6560" y="8527"/>
                  <a:pt x="6625" y="8441"/>
                </a:cubicBezTo>
                <a:cubicBezTo>
                  <a:pt x="6849" y="8146"/>
                  <a:pt x="7122" y="7904"/>
                  <a:pt x="7439" y="7739"/>
                </a:cubicBezTo>
                <a:cubicBezTo>
                  <a:pt x="8039" y="7424"/>
                  <a:pt x="8928" y="7463"/>
                  <a:pt x="9654" y="7838"/>
                </a:cubicBezTo>
                <a:cubicBezTo>
                  <a:pt x="9916" y="7969"/>
                  <a:pt x="10134" y="8140"/>
                  <a:pt x="10314" y="8337"/>
                </a:cubicBezTo>
                <a:cubicBezTo>
                  <a:pt x="10330" y="8297"/>
                  <a:pt x="10347" y="8251"/>
                  <a:pt x="10363" y="8211"/>
                </a:cubicBezTo>
                <a:cubicBezTo>
                  <a:pt x="10511" y="7929"/>
                  <a:pt x="10599" y="7561"/>
                  <a:pt x="10599" y="7160"/>
                </a:cubicBezTo>
                <a:cubicBezTo>
                  <a:pt x="10599" y="6714"/>
                  <a:pt x="10489" y="6312"/>
                  <a:pt x="10309" y="6017"/>
                </a:cubicBezTo>
                <a:cubicBezTo>
                  <a:pt x="10303" y="6010"/>
                  <a:pt x="10304" y="6005"/>
                  <a:pt x="10299" y="5998"/>
                </a:cubicBezTo>
                <a:cubicBezTo>
                  <a:pt x="10206" y="5841"/>
                  <a:pt x="10041" y="5760"/>
                  <a:pt x="9883" y="5820"/>
                </a:cubicBezTo>
                <a:cubicBezTo>
                  <a:pt x="9675" y="5898"/>
                  <a:pt x="9462" y="5932"/>
                  <a:pt x="9255" y="5932"/>
                </a:cubicBezTo>
                <a:cubicBezTo>
                  <a:pt x="8949" y="5932"/>
                  <a:pt x="8660" y="5861"/>
                  <a:pt x="8436" y="5762"/>
                </a:cubicBezTo>
                <a:cubicBezTo>
                  <a:pt x="8360" y="5729"/>
                  <a:pt x="8311" y="5637"/>
                  <a:pt x="8327" y="5538"/>
                </a:cubicBezTo>
                <a:cubicBezTo>
                  <a:pt x="8344" y="5413"/>
                  <a:pt x="8453" y="5347"/>
                  <a:pt x="8546" y="5386"/>
                </a:cubicBezTo>
                <a:cubicBezTo>
                  <a:pt x="8960" y="5577"/>
                  <a:pt x="9589" y="5624"/>
                  <a:pt x="10053" y="5302"/>
                </a:cubicBezTo>
                <a:cubicBezTo>
                  <a:pt x="10086" y="5276"/>
                  <a:pt x="10118" y="5248"/>
                  <a:pt x="10150" y="5222"/>
                </a:cubicBezTo>
                <a:cubicBezTo>
                  <a:pt x="10259" y="5124"/>
                  <a:pt x="10347" y="4999"/>
                  <a:pt x="10413" y="4855"/>
                </a:cubicBezTo>
                <a:cubicBezTo>
                  <a:pt x="10522" y="4592"/>
                  <a:pt x="10592" y="4270"/>
                  <a:pt x="10592" y="3929"/>
                </a:cubicBezTo>
                <a:lnTo>
                  <a:pt x="10592" y="3922"/>
                </a:lnTo>
                <a:cubicBezTo>
                  <a:pt x="10592" y="3647"/>
                  <a:pt x="10511" y="3369"/>
                  <a:pt x="10363" y="3159"/>
                </a:cubicBezTo>
                <a:cubicBezTo>
                  <a:pt x="9840" y="2397"/>
                  <a:pt x="9190" y="2095"/>
                  <a:pt x="8426" y="2259"/>
                </a:cubicBezTo>
                <a:cubicBezTo>
                  <a:pt x="8344" y="2279"/>
                  <a:pt x="8262" y="2232"/>
                  <a:pt x="8235" y="2140"/>
                </a:cubicBezTo>
                <a:cubicBezTo>
                  <a:pt x="8197" y="2022"/>
                  <a:pt x="8258" y="1898"/>
                  <a:pt x="8361" y="1871"/>
                </a:cubicBezTo>
                <a:cubicBezTo>
                  <a:pt x="9087" y="1714"/>
                  <a:pt x="9736" y="1924"/>
                  <a:pt x="10282" y="2489"/>
                </a:cubicBezTo>
                <a:cubicBezTo>
                  <a:pt x="10353" y="2568"/>
                  <a:pt x="10468" y="2523"/>
                  <a:pt x="10490" y="2411"/>
                </a:cubicBezTo>
                <a:cubicBezTo>
                  <a:pt x="10506" y="2306"/>
                  <a:pt x="10522" y="2160"/>
                  <a:pt x="10517" y="1970"/>
                </a:cubicBezTo>
                <a:cubicBezTo>
                  <a:pt x="10495" y="886"/>
                  <a:pt x="10195" y="118"/>
                  <a:pt x="8885" y="13"/>
                </a:cubicBezTo>
                <a:cubicBezTo>
                  <a:pt x="8685" y="-3"/>
                  <a:pt x="8490" y="-4"/>
                  <a:pt x="8302" y="9"/>
                </a:cubicBezTo>
                <a:close/>
                <a:moveTo>
                  <a:pt x="13298" y="9"/>
                </a:moveTo>
                <a:cubicBezTo>
                  <a:pt x="13110" y="-4"/>
                  <a:pt x="12915" y="-3"/>
                  <a:pt x="12715" y="13"/>
                </a:cubicBezTo>
                <a:cubicBezTo>
                  <a:pt x="11405" y="118"/>
                  <a:pt x="11105" y="886"/>
                  <a:pt x="11083" y="1970"/>
                </a:cubicBezTo>
                <a:cubicBezTo>
                  <a:pt x="11078" y="2160"/>
                  <a:pt x="11094" y="2306"/>
                  <a:pt x="11110" y="2411"/>
                </a:cubicBezTo>
                <a:cubicBezTo>
                  <a:pt x="11132" y="2523"/>
                  <a:pt x="11247" y="2568"/>
                  <a:pt x="11318" y="2489"/>
                </a:cubicBezTo>
                <a:cubicBezTo>
                  <a:pt x="11864" y="1924"/>
                  <a:pt x="12513" y="1714"/>
                  <a:pt x="13239" y="1871"/>
                </a:cubicBezTo>
                <a:cubicBezTo>
                  <a:pt x="13342" y="1898"/>
                  <a:pt x="13403" y="2022"/>
                  <a:pt x="13365" y="2140"/>
                </a:cubicBezTo>
                <a:cubicBezTo>
                  <a:pt x="13338" y="2232"/>
                  <a:pt x="13256" y="2279"/>
                  <a:pt x="13174" y="2259"/>
                </a:cubicBezTo>
                <a:cubicBezTo>
                  <a:pt x="12410" y="2095"/>
                  <a:pt x="11760" y="2397"/>
                  <a:pt x="11237" y="3159"/>
                </a:cubicBezTo>
                <a:cubicBezTo>
                  <a:pt x="11089" y="3369"/>
                  <a:pt x="11008" y="3647"/>
                  <a:pt x="11008" y="3922"/>
                </a:cubicBezTo>
                <a:lnTo>
                  <a:pt x="11008" y="3929"/>
                </a:lnTo>
                <a:cubicBezTo>
                  <a:pt x="11008" y="4270"/>
                  <a:pt x="11078" y="4592"/>
                  <a:pt x="11187" y="4855"/>
                </a:cubicBezTo>
                <a:cubicBezTo>
                  <a:pt x="11253" y="4999"/>
                  <a:pt x="11341" y="5124"/>
                  <a:pt x="11450" y="5222"/>
                </a:cubicBezTo>
                <a:cubicBezTo>
                  <a:pt x="11482" y="5248"/>
                  <a:pt x="11514" y="5276"/>
                  <a:pt x="11547" y="5302"/>
                </a:cubicBezTo>
                <a:cubicBezTo>
                  <a:pt x="12011" y="5624"/>
                  <a:pt x="12640" y="5577"/>
                  <a:pt x="13054" y="5386"/>
                </a:cubicBezTo>
                <a:cubicBezTo>
                  <a:pt x="13147" y="5347"/>
                  <a:pt x="13256" y="5413"/>
                  <a:pt x="13273" y="5538"/>
                </a:cubicBezTo>
                <a:cubicBezTo>
                  <a:pt x="13289" y="5637"/>
                  <a:pt x="13240" y="5729"/>
                  <a:pt x="13164" y="5762"/>
                </a:cubicBezTo>
                <a:cubicBezTo>
                  <a:pt x="12940" y="5861"/>
                  <a:pt x="12651" y="5932"/>
                  <a:pt x="12345" y="5932"/>
                </a:cubicBezTo>
                <a:cubicBezTo>
                  <a:pt x="12138" y="5932"/>
                  <a:pt x="11925" y="5898"/>
                  <a:pt x="11717" y="5820"/>
                </a:cubicBezTo>
                <a:cubicBezTo>
                  <a:pt x="11559" y="5760"/>
                  <a:pt x="11394" y="5841"/>
                  <a:pt x="11301" y="5998"/>
                </a:cubicBezTo>
                <a:cubicBezTo>
                  <a:pt x="11296" y="6005"/>
                  <a:pt x="11297" y="6010"/>
                  <a:pt x="11291" y="6017"/>
                </a:cubicBezTo>
                <a:cubicBezTo>
                  <a:pt x="11111" y="6312"/>
                  <a:pt x="11001" y="6714"/>
                  <a:pt x="11001" y="7160"/>
                </a:cubicBezTo>
                <a:cubicBezTo>
                  <a:pt x="11001" y="7561"/>
                  <a:pt x="11089" y="7929"/>
                  <a:pt x="11237" y="8211"/>
                </a:cubicBezTo>
                <a:cubicBezTo>
                  <a:pt x="11253" y="8251"/>
                  <a:pt x="11270" y="8297"/>
                  <a:pt x="11286" y="8337"/>
                </a:cubicBezTo>
                <a:cubicBezTo>
                  <a:pt x="11466" y="8140"/>
                  <a:pt x="11684" y="7969"/>
                  <a:pt x="11946" y="7838"/>
                </a:cubicBezTo>
                <a:cubicBezTo>
                  <a:pt x="12672" y="7463"/>
                  <a:pt x="13561" y="7424"/>
                  <a:pt x="14161" y="7739"/>
                </a:cubicBezTo>
                <a:cubicBezTo>
                  <a:pt x="14478" y="7904"/>
                  <a:pt x="14751" y="8146"/>
                  <a:pt x="14975" y="8441"/>
                </a:cubicBezTo>
                <a:cubicBezTo>
                  <a:pt x="15040" y="8527"/>
                  <a:pt x="15155" y="8521"/>
                  <a:pt x="15210" y="8429"/>
                </a:cubicBezTo>
                <a:cubicBezTo>
                  <a:pt x="15696" y="7628"/>
                  <a:pt x="16950" y="6411"/>
                  <a:pt x="18909" y="6668"/>
                </a:cubicBezTo>
                <a:cubicBezTo>
                  <a:pt x="18991" y="6674"/>
                  <a:pt x="19057" y="6748"/>
                  <a:pt x="19062" y="6846"/>
                </a:cubicBezTo>
                <a:cubicBezTo>
                  <a:pt x="19073" y="6971"/>
                  <a:pt x="18980" y="7069"/>
                  <a:pt x="18882" y="7056"/>
                </a:cubicBezTo>
                <a:cubicBezTo>
                  <a:pt x="16737" y="6766"/>
                  <a:pt x="15668" y="8324"/>
                  <a:pt x="15461" y="8731"/>
                </a:cubicBezTo>
                <a:cubicBezTo>
                  <a:pt x="15461" y="8738"/>
                  <a:pt x="15455" y="8744"/>
                  <a:pt x="15444" y="8764"/>
                </a:cubicBezTo>
                <a:cubicBezTo>
                  <a:pt x="15362" y="8908"/>
                  <a:pt x="15352" y="9093"/>
                  <a:pt x="15406" y="9250"/>
                </a:cubicBezTo>
                <a:cubicBezTo>
                  <a:pt x="15461" y="9408"/>
                  <a:pt x="15498" y="9572"/>
                  <a:pt x="15526" y="9743"/>
                </a:cubicBezTo>
                <a:cubicBezTo>
                  <a:pt x="15651" y="10558"/>
                  <a:pt x="15422" y="11365"/>
                  <a:pt x="14871" y="12028"/>
                </a:cubicBezTo>
                <a:cubicBezTo>
                  <a:pt x="14838" y="12068"/>
                  <a:pt x="14800" y="12088"/>
                  <a:pt x="14756" y="12088"/>
                </a:cubicBezTo>
                <a:cubicBezTo>
                  <a:pt x="14718" y="12088"/>
                  <a:pt x="14680" y="12076"/>
                  <a:pt x="14647" y="12043"/>
                </a:cubicBezTo>
                <a:cubicBezTo>
                  <a:pt x="14576" y="11964"/>
                  <a:pt x="14582" y="11826"/>
                  <a:pt x="14647" y="11747"/>
                </a:cubicBezTo>
                <a:cubicBezTo>
                  <a:pt x="15248" y="11018"/>
                  <a:pt x="15286" y="10295"/>
                  <a:pt x="15210" y="9815"/>
                </a:cubicBezTo>
                <a:cubicBezTo>
                  <a:pt x="15095" y="9079"/>
                  <a:pt x="14648" y="8423"/>
                  <a:pt x="14042" y="8101"/>
                </a:cubicBezTo>
                <a:cubicBezTo>
                  <a:pt x="13518" y="7825"/>
                  <a:pt x="12732" y="7864"/>
                  <a:pt x="12082" y="8199"/>
                </a:cubicBezTo>
                <a:cubicBezTo>
                  <a:pt x="11733" y="8383"/>
                  <a:pt x="11465" y="8627"/>
                  <a:pt x="11301" y="8916"/>
                </a:cubicBezTo>
                <a:cubicBezTo>
                  <a:pt x="11285" y="8968"/>
                  <a:pt x="11264" y="9013"/>
                  <a:pt x="11242" y="9059"/>
                </a:cubicBezTo>
                <a:cubicBezTo>
                  <a:pt x="11214" y="9105"/>
                  <a:pt x="11199" y="9151"/>
                  <a:pt x="11177" y="9197"/>
                </a:cubicBezTo>
                <a:cubicBezTo>
                  <a:pt x="11177" y="9204"/>
                  <a:pt x="11177" y="9203"/>
                  <a:pt x="11177" y="9203"/>
                </a:cubicBezTo>
                <a:cubicBezTo>
                  <a:pt x="11171" y="9216"/>
                  <a:pt x="11165" y="9231"/>
                  <a:pt x="11160" y="9244"/>
                </a:cubicBezTo>
                <a:cubicBezTo>
                  <a:pt x="11062" y="9500"/>
                  <a:pt x="11001" y="9795"/>
                  <a:pt x="11001" y="10117"/>
                </a:cubicBezTo>
                <a:cubicBezTo>
                  <a:pt x="11001" y="10564"/>
                  <a:pt x="11117" y="10971"/>
                  <a:pt x="11291" y="11260"/>
                </a:cubicBezTo>
                <a:cubicBezTo>
                  <a:pt x="11346" y="11359"/>
                  <a:pt x="11461" y="11358"/>
                  <a:pt x="11526" y="11273"/>
                </a:cubicBezTo>
                <a:cubicBezTo>
                  <a:pt x="11865" y="10806"/>
                  <a:pt x="12311" y="10472"/>
                  <a:pt x="12879" y="10269"/>
                </a:cubicBezTo>
                <a:cubicBezTo>
                  <a:pt x="12972" y="10236"/>
                  <a:pt x="13065" y="10301"/>
                  <a:pt x="13087" y="10412"/>
                </a:cubicBezTo>
                <a:cubicBezTo>
                  <a:pt x="13109" y="10511"/>
                  <a:pt x="13053" y="10616"/>
                  <a:pt x="12966" y="10649"/>
                </a:cubicBezTo>
                <a:cubicBezTo>
                  <a:pt x="11760" y="11095"/>
                  <a:pt x="11154" y="12161"/>
                  <a:pt x="11083" y="13981"/>
                </a:cubicBezTo>
                <a:cubicBezTo>
                  <a:pt x="11094" y="14020"/>
                  <a:pt x="11111" y="14067"/>
                  <a:pt x="11122" y="14106"/>
                </a:cubicBezTo>
                <a:cubicBezTo>
                  <a:pt x="11308" y="13876"/>
                  <a:pt x="11548" y="13691"/>
                  <a:pt x="11837" y="13560"/>
                </a:cubicBezTo>
                <a:cubicBezTo>
                  <a:pt x="12868" y="13093"/>
                  <a:pt x="14277" y="13376"/>
                  <a:pt x="15133" y="13895"/>
                </a:cubicBezTo>
                <a:cubicBezTo>
                  <a:pt x="15619" y="14190"/>
                  <a:pt x="16007" y="14618"/>
                  <a:pt x="16247" y="14934"/>
                </a:cubicBezTo>
                <a:cubicBezTo>
                  <a:pt x="16329" y="15039"/>
                  <a:pt x="16465" y="15044"/>
                  <a:pt x="16557" y="14946"/>
                </a:cubicBezTo>
                <a:cubicBezTo>
                  <a:pt x="17387" y="14026"/>
                  <a:pt x="18827" y="13738"/>
                  <a:pt x="19728" y="14402"/>
                </a:cubicBezTo>
                <a:cubicBezTo>
                  <a:pt x="19809" y="14461"/>
                  <a:pt x="19832" y="14591"/>
                  <a:pt x="19777" y="14683"/>
                </a:cubicBezTo>
                <a:cubicBezTo>
                  <a:pt x="19728" y="14768"/>
                  <a:pt x="19630" y="14789"/>
                  <a:pt x="19554" y="14736"/>
                </a:cubicBezTo>
                <a:cubicBezTo>
                  <a:pt x="18680" y="14106"/>
                  <a:pt x="17158" y="14527"/>
                  <a:pt x="16530" y="15584"/>
                </a:cubicBezTo>
                <a:lnTo>
                  <a:pt x="16503" y="15630"/>
                </a:lnTo>
                <a:cubicBezTo>
                  <a:pt x="16448" y="15722"/>
                  <a:pt x="16339" y="15715"/>
                  <a:pt x="16290" y="15630"/>
                </a:cubicBezTo>
                <a:lnTo>
                  <a:pt x="16262" y="15584"/>
                </a:lnTo>
                <a:cubicBezTo>
                  <a:pt x="16257" y="15578"/>
                  <a:pt x="15754" y="14722"/>
                  <a:pt x="14985" y="14256"/>
                </a:cubicBezTo>
                <a:cubicBezTo>
                  <a:pt x="14210" y="13783"/>
                  <a:pt x="12884" y="13515"/>
                  <a:pt x="11951" y="13942"/>
                </a:cubicBezTo>
                <a:cubicBezTo>
                  <a:pt x="11520" y="14139"/>
                  <a:pt x="11226" y="14453"/>
                  <a:pt x="11073" y="14886"/>
                </a:cubicBezTo>
                <a:cubicBezTo>
                  <a:pt x="11029" y="15051"/>
                  <a:pt x="11001" y="15228"/>
                  <a:pt x="11001" y="15412"/>
                </a:cubicBezTo>
                <a:cubicBezTo>
                  <a:pt x="11001" y="16305"/>
                  <a:pt x="11591" y="17036"/>
                  <a:pt x="12311" y="17030"/>
                </a:cubicBezTo>
                <a:cubicBezTo>
                  <a:pt x="12949" y="17023"/>
                  <a:pt x="13648" y="16471"/>
                  <a:pt x="13834" y="16280"/>
                </a:cubicBezTo>
                <a:cubicBezTo>
                  <a:pt x="13910" y="16208"/>
                  <a:pt x="14025" y="16228"/>
                  <a:pt x="14079" y="16340"/>
                </a:cubicBezTo>
                <a:cubicBezTo>
                  <a:pt x="14123" y="16425"/>
                  <a:pt x="14097" y="16535"/>
                  <a:pt x="14037" y="16595"/>
                </a:cubicBezTo>
                <a:cubicBezTo>
                  <a:pt x="13939" y="16686"/>
                  <a:pt x="13834" y="16772"/>
                  <a:pt x="13720" y="16851"/>
                </a:cubicBezTo>
                <a:cubicBezTo>
                  <a:pt x="13654" y="16897"/>
                  <a:pt x="13643" y="17002"/>
                  <a:pt x="13692" y="17054"/>
                </a:cubicBezTo>
                <a:cubicBezTo>
                  <a:pt x="14527" y="18046"/>
                  <a:pt x="15701" y="18664"/>
                  <a:pt x="16994" y="18664"/>
                </a:cubicBezTo>
                <a:cubicBezTo>
                  <a:pt x="19537" y="18664"/>
                  <a:pt x="21600" y="16287"/>
                  <a:pt x="21600" y="13351"/>
                </a:cubicBezTo>
                <a:cubicBezTo>
                  <a:pt x="21600" y="12621"/>
                  <a:pt x="21474" y="11930"/>
                  <a:pt x="21245" y="11299"/>
                </a:cubicBezTo>
                <a:cubicBezTo>
                  <a:pt x="20994" y="10616"/>
                  <a:pt x="20487" y="10110"/>
                  <a:pt x="19881" y="9985"/>
                </a:cubicBezTo>
                <a:cubicBezTo>
                  <a:pt x="19854" y="9979"/>
                  <a:pt x="19826" y="9980"/>
                  <a:pt x="19799" y="9973"/>
                </a:cubicBezTo>
                <a:cubicBezTo>
                  <a:pt x="19128" y="9868"/>
                  <a:pt x="18478" y="10202"/>
                  <a:pt x="18145" y="10550"/>
                </a:cubicBezTo>
                <a:cubicBezTo>
                  <a:pt x="18063" y="10635"/>
                  <a:pt x="18031" y="10774"/>
                  <a:pt x="18058" y="10899"/>
                </a:cubicBezTo>
                <a:cubicBezTo>
                  <a:pt x="18080" y="11004"/>
                  <a:pt x="18097" y="11102"/>
                  <a:pt x="18107" y="11207"/>
                </a:cubicBezTo>
                <a:cubicBezTo>
                  <a:pt x="18162" y="11765"/>
                  <a:pt x="18069" y="12239"/>
                  <a:pt x="17845" y="12542"/>
                </a:cubicBezTo>
                <a:cubicBezTo>
                  <a:pt x="17812" y="12588"/>
                  <a:pt x="17769" y="12607"/>
                  <a:pt x="17725" y="12607"/>
                </a:cubicBezTo>
                <a:cubicBezTo>
                  <a:pt x="17676" y="12607"/>
                  <a:pt x="17632" y="12588"/>
                  <a:pt x="17599" y="12542"/>
                </a:cubicBezTo>
                <a:cubicBezTo>
                  <a:pt x="17545" y="12463"/>
                  <a:pt x="17557" y="12351"/>
                  <a:pt x="17611" y="12273"/>
                </a:cubicBezTo>
                <a:cubicBezTo>
                  <a:pt x="17764" y="12056"/>
                  <a:pt x="17824" y="11687"/>
                  <a:pt x="17780" y="11260"/>
                </a:cubicBezTo>
                <a:cubicBezTo>
                  <a:pt x="17715" y="10617"/>
                  <a:pt x="17430" y="10006"/>
                  <a:pt x="17059" y="9704"/>
                </a:cubicBezTo>
                <a:cubicBezTo>
                  <a:pt x="16977" y="9638"/>
                  <a:pt x="16962" y="9492"/>
                  <a:pt x="17038" y="9400"/>
                </a:cubicBezTo>
                <a:cubicBezTo>
                  <a:pt x="17093" y="9328"/>
                  <a:pt x="17184" y="9329"/>
                  <a:pt x="17250" y="9382"/>
                </a:cubicBezTo>
                <a:cubicBezTo>
                  <a:pt x="17452" y="9553"/>
                  <a:pt x="17633" y="9789"/>
                  <a:pt x="17775" y="10072"/>
                </a:cubicBezTo>
                <a:cubicBezTo>
                  <a:pt x="17835" y="10190"/>
                  <a:pt x="17965" y="10222"/>
                  <a:pt x="18058" y="10144"/>
                </a:cubicBezTo>
                <a:cubicBezTo>
                  <a:pt x="18200" y="10019"/>
                  <a:pt x="18369" y="9907"/>
                  <a:pt x="18549" y="9815"/>
                </a:cubicBezTo>
                <a:cubicBezTo>
                  <a:pt x="18844" y="9664"/>
                  <a:pt x="19308" y="9500"/>
                  <a:pt x="19849" y="9585"/>
                </a:cubicBezTo>
                <a:cubicBezTo>
                  <a:pt x="20116" y="9624"/>
                  <a:pt x="20421" y="9729"/>
                  <a:pt x="20732" y="9953"/>
                </a:cubicBezTo>
                <a:cubicBezTo>
                  <a:pt x="20852" y="10038"/>
                  <a:pt x="21005" y="9978"/>
                  <a:pt x="21059" y="9827"/>
                </a:cubicBezTo>
                <a:cubicBezTo>
                  <a:pt x="21114" y="9670"/>
                  <a:pt x="21157" y="9492"/>
                  <a:pt x="21174" y="9302"/>
                </a:cubicBezTo>
                <a:cubicBezTo>
                  <a:pt x="21321" y="8480"/>
                  <a:pt x="21005" y="6917"/>
                  <a:pt x="20268" y="5524"/>
                </a:cubicBezTo>
                <a:cubicBezTo>
                  <a:pt x="19237" y="3724"/>
                  <a:pt x="18097" y="3160"/>
                  <a:pt x="17562" y="3015"/>
                </a:cubicBezTo>
                <a:cubicBezTo>
                  <a:pt x="17425" y="2982"/>
                  <a:pt x="17299" y="3101"/>
                  <a:pt x="17294" y="3272"/>
                </a:cubicBezTo>
                <a:cubicBezTo>
                  <a:pt x="17294" y="3403"/>
                  <a:pt x="17277" y="3534"/>
                  <a:pt x="17250" y="3666"/>
                </a:cubicBezTo>
                <a:cubicBezTo>
                  <a:pt x="17157" y="4139"/>
                  <a:pt x="16928" y="4559"/>
                  <a:pt x="16622" y="4822"/>
                </a:cubicBezTo>
                <a:cubicBezTo>
                  <a:pt x="16529" y="4907"/>
                  <a:pt x="16486" y="5046"/>
                  <a:pt x="16513" y="5177"/>
                </a:cubicBezTo>
                <a:cubicBezTo>
                  <a:pt x="16557" y="5387"/>
                  <a:pt x="16563" y="5590"/>
                  <a:pt x="16525" y="5774"/>
                </a:cubicBezTo>
                <a:cubicBezTo>
                  <a:pt x="16509" y="5866"/>
                  <a:pt x="16443" y="5926"/>
                  <a:pt x="16366" y="5926"/>
                </a:cubicBezTo>
                <a:cubicBezTo>
                  <a:pt x="16344" y="5926"/>
                  <a:pt x="16328" y="5919"/>
                  <a:pt x="16307" y="5912"/>
                </a:cubicBezTo>
                <a:cubicBezTo>
                  <a:pt x="16225" y="5873"/>
                  <a:pt x="16191" y="5768"/>
                  <a:pt x="16208" y="5670"/>
                </a:cubicBezTo>
                <a:cubicBezTo>
                  <a:pt x="16257" y="5387"/>
                  <a:pt x="16169" y="5033"/>
                  <a:pt x="15962" y="4678"/>
                </a:cubicBezTo>
                <a:cubicBezTo>
                  <a:pt x="15651" y="4146"/>
                  <a:pt x="15166" y="3770"/>
                  <a:pt x="14719" y="3711"/>
                </a:cubicBezTo>
                <a:cubicBezTo>
                  <a:pt x="14615" y="3704"/>
                  <a:pt x="14548" y="3587"/>
                  <a:pt x="14576" y="3463"/>
                </a:cubicBezTo>
                <a:cubicBezTo>
                  <a:pt x="14597" y="3371"/>
                  <a:pt x="14675" y="3310"/>
                  <a:pt x="14756" y="3323"/>
                </a:cubicBezTo>
                <a:cubicBezTo>
                  <a:pt x="15291" y="3389"/>
                  <a:pt x="15870" y="3830"/>
                  <a:pt x="16230" y="4448"/>
                </a:cubicBezTo>
                <a:cubicBezTo>
                  <a:pt x="16274" y="4527"/>
                  <a:pt x="16372" y="4546"/>
                  <a:pt x="16438" y="4487"/>
                </a:cubicBezTo>
                <a:cubicBezTo>
                  <a:pt x="16673" y="4283"/>
                  <a:pt x="16853" y="3948"/>
                  <a:pt x="16929" y="3567"/>
                </a:cubicBezTo>
                <a:cubicBezTo>
                  <a:pt x="16995" y="3232"/>
                  <a:pt x="16973" y="2877"/>
                  <a:pt x="16874" y="2528"/>
                </a:cubicBezTo>
                <a:cubicBezTo>
                  <a:pt x="16771" y="2167"/>
                  <a:pt x="16579" y="1852"/>
                  <a:pt x="16344" y="1602"/>
                </a:cubicBezTo>
                <a:cubicBezTo>
                  <a:pt x="15657" y="867"/>
                  <a:pt x="14618" y="101"/>
                  <a:pt x="13298" y="9"/>
                </a:cubicBezTo>
                <a:close/>
                <a:moveTo>
                  <a:pt x="10805" y="16504"/>
                </a:moveTo>
                <a:cubicBezTo>
                  <a:pt x="10505" y="17122"/>
                  <a:pt x="9959" y="17535"/>
                  <a:pt x="9337" y="17535"/>
                </a:cubicBezTo>
                <a:cubicBezTo>
                  <a:pt x="9119" y="17535"/>
                  <a:pt x="8901" y="17481"/>
                  <a:pt x="8704" y="17383"/>
                </a:cubicBezTo>
                <a:cubicBezTo>
                  <a:pt x="8524" y="17298"/>
                  <a:pt x="8317" y="17338"/>
                  <a:pt x="8181" y="17496"/>
                </a:cubicBezTo>
                <a:cubicBezTo>
                  <a:pt x="7247" y="18560"/>
                  <a:pt x="5976" y="19177"/>
                  <a:pt x="4656" y="19177"/>
                </a:cubicBezTo>
                <a:cubicBezTo>
                  <a:pt x="4355" y="19177"/>
                  <a:pt x="4060" y="19144"/>
                  <a:pt x="3771" y="19085"/>
                </a:cubicBezTo>
                <a:cubicBezTo>
                  <a:pt x="4518" y="20590"/>
                  <a:pt x="5883" y="21596"/>
                  <a:pt x="7444" y="21596"/>
                </a:cubicBezTo>
                <a:cubicBezTo>
                  <a:pt x="8644" y="21596"/>
                  <a:pt x="9693" y="20997"/>
                  <a:pt x="10467" y="20031"/>
                </a:cubicBezTo>
                <a:cubicBezTo>
                  <a:pt x="10560" y="19913"/>
                  <a:pt x="10685" y="19855"/>
                  <a:pt x="10810" y="19855"/>
                </a:cubicBezTo>
                <a:cubicBezTo>
                  <a:pt x="10936" y="19855"/>
                  <a:pt x="11062" y="19913"/>
                  <a:pt x="11155" y="20031"/>
                </a:cubicBezTo>
                <a:cubicBezTo>
                  <a:pt x="11930" y="20997"/>
                  <a:pt x="12978" y="21596"/>
                  <a:pt x="14178" y="21596"/>
                </a:cubicBezTo>
                <a:cubicBezTo>
                  <a:pt x="15739" y="21596"/>
                  <a:pt x="17102" y="20590"/>
                  <a:pt x="17850" y="19085"/>
                </a:cubicBezTo>
                <a:cubicBezTo>
                  <a:pt x="17566" y="19144"/>
                  <a:pt x="17272" y="19177"/>
                  <a:pt x="16967" y="19177"/>
                </a:cubicBezTo>
                <a:cubicBezTo>
                  <a:pt x="15630" y="19177"/>
                  <a:pt x="14357" y="18560"/>
                  <a:pt x="13430" y="17496"/>
                </a:cubicBezTo>
                <a:cubicBezTo>
                  <a:pt x="13288" y="17332"/>
                  <a:pt x="13086" y="17291"/>
                  <a:pt x="12906" y="17383"/>
                </a:cubicBezTo>
                <a:cubicBezTo>
                  <a:pt x="12704" y="17481"/>
                  <a:pt x="12492" y="17535"/>
                  <a:pt x="12273" y="17535"/>
                </a:cubicBezTo>
                <a:cubicBezTo>
                  <a:pt x="11651" y="17535"/>
                  <a:pt x="11105" y="17122"/>
                  <a:pt x="10805" y="16504"/>
                </a:cubicBez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95" name="Callout"/>
          <p:cNvSpPr/>
          <p:nvPr/>
        </p:nvSpPr>
        <p:spPr>
          <a:xfrm>
            <a:off x="7924800" y="2946400"/>
            <a:ext cx="3186113" cy="16033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5" y="0"/>
                </a:moveTo>
                <a:cubicBezTo>
                  <a:pt x="222" y="0"/>
                  <a:pt x="0" y="440"/>
                  <a:pt x="0" y="984"/>
                </a:cubicBezTo>
                <a:lnTo>
                  <a:pt x="0" y="18691"/>
                </a:lnTo>
                <a:cubicBezTo>
                  <a:pt x="0" y="19235"/>
                  <a:pt x="222" y="19675"/>
                  <a:pt x="495" y="19675"/>
                </a:cubicBezTo>
                <a:lnTo>
                  <a:pt x="8217" y="19675"/>
                </a:lnTo>
                <a:lnTo>
                  <a:pt x="9821" y="21600"/>
                </a:lnTo>
                <a:lnTo>
                  <a:pt x="11424" y="19675"/>
                </a:lnTo>
                <a:lnTo>
                  <a:pt x="21105" y="19675"/>
                </a:lnTo>
                <a:cubicBezTo>
                  <a:pt x="21378" y="19675"/>
                  <a:pt x="21600" y="19235"/>
                  <a:pt x="21600" y="18691"/>
                </a:cubicBezTo>
                <a:lnTo>
                  <a:pt x="21600" y="984"/>
                </a:lnTo>
                <a:cubicBezTo>
                  <a:pt x="21600" y="440"/>
                  <a:pt x="21378" y="0"/>
                  <a:pt x="21105" y="0"/>
                </a:cubicBezTo>
                <a:lnTo>
                  <a:pt x="495" y="0"/>
                </a:lnTo>
                <a:close/>
              </a:path>
            </a:pathLst>
          </a:custGeom>
          <a:ln w="254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298" name="Group"/>
          <p:cNvGrpSpPr/>
          <p:nvPr/>
        </p:nvGrpSpPr>
        <p:grpSpPr>
          <a:xfrm>
            <a:off x="9375657" y="2971230"/>
            <a:ext cx="1723641" cy="1316235"/>
            <a:chOff x="0" y="0"/>
            <a:chExt cx="1723640" cy="1316234"/>
          </a:xfrm>
        </p:grpSpPr>
        <p:pic>
          <p:nvPicPr>
            <p:cNvPr id="129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7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pic>
        <p:nvPicPr>
          <p:cNvPr id="129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6306">
            <a:off x="7919542" y="3437520"/>
            <a:ext cx="1549666" cy="3836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7050" y="1701356"/>
            <a:ext cx="4298011" cy="2669292"/>
          </a:xfrm>
          <a:prstGeom prst="rect">
            <a:avLst/>
          </a:prstGeom>
          <a:ln w="12700">
            <a:miter lim="400000"/>
          </a:ln>
        </p:spPr>
      </p:pic>
      <p:sp>
        <p:nvSpPr>
          <p:cNvPr id="1302" name="1"/>
          <p:cNvSpPr/>
          <p:nvPr/>
        </p:nvSpPr>
        <p:spPr>
          <a:xfrm>
            <a:off x="1498600" y="4019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303" name="Hardware"/>
          <p:cNvSpPr txBox="1"/>
          <p:nvPr/>
        </p:nvSpPr>
        <p:spPr>
          <a:xfrm>
            <a:off x="2819400" y="4241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1304" name="2"/>
          <p:cNvSpPr/>
          <p:nvPr/>
        </p:nvSpPr>
        <p:spPr>
          <a:xfrm>
            <a:off x="1498600" y="5162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305" name="Operating System"/>
          <p:cNvSpPr txBox="1"/>
          <p:nvPr/>
        </p:nvSpPr>
        <p:spPr>
          <a:xfrm>
            <a:off x="2819400" y="5384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1306" name="3"/>
          <p:cNvSpPr/>
          <p:nvPr/>
        </p:nvSpPr>
        <p:spPr>
          <a:xfrm>
            <a:off x="1498600" y="6305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1307" name="Dependencies"/>
          <p:cNvSpPr txBox="1"/>
          <p:nvPr/>
        </p:nvSpPr>
        <p:spPr>
          <a:xfrm>
            <a:off x="2819400" y="6527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1308" name="next lecture"/>
          <p:cNvSpPr txBox="1"/>
          <p:nvPr/>
        </p:nvSpPr>
        <p:spPr>
          <a:xfrm>
            <a:off x="6026546" y="6527998"/>
            <a:ext cx="1612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next lecture</a:t>
            </a:r>
          </a:p>
        </p:txBody>
      </p:sp>
      <p:sp>
        <p:nvSpPr>
          <p:cNvPr id="1309" name="Line"/>
          <p:cNvSpPr/>
          <p:nvPr/>
        </p:nvSpPr>
        <p:spPr>
          <a:xfrm flipH="1">
            <a:off x="4758035" y="6805551"/>
            <a:ext cx="11875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131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087" y="3262287"/>
            <a:ext cx="1705026" cy="1705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1" name="Image" descr="Image"/>
          <p:cNvPicPr>
            <a:picLocks noChangeAspect="1"/>
          </p:cNvPicPr>
          <p:nvPr/>
        </p:nvPicPr>
        <p:blipFill>
          <a:blip r:embed="rId4"/>
          <a:srcRect l="39160" t="22059" r="39159" b="22045"/>
          <a:stretch>
            <a:fillRect/>
          </a:stretch>
        </p:blipFill>
        <p:spPr>
          <a:xfrm>
            <a:off x="8580735" y="4382305"/>
            <a:ext cx="1348185" cy="1955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7" extrusionOk="0">
                <a:moveTo>
                  <a:pt x="10759" y="1"/>
                </a:moveTo>
                <a:cubicBezTo>
                  <a:pt x="10270" y="-8"/>
                  <a:pt x="9774" y="35"/>
                  <a:pt x="9417" y="128"/>
                </a:cubicBezTo>
                <a:cubicBezTo>
                  <a:pt x="8690" y="317"/>
                  <a:pt x="7962" y="770"/>
                  <a:pt x="7618" y="1253"/>
                </a:cubicBezTo>
                <a:cubicBezTo>
                  <a:pt x="7346" y="1634"/>
                  <a:pt x="7346" y="1637"/>
                  <a:pt x="7293" y="3375"/>
                </a:cubicBezTo>
                <a:cubicBezTo>
                  <a:pt x="7259" y="4484"/>
                  <a:pt x="7195" y="5187"/>
                  <a:pt x="7122" y="5305"/>
                </a:cubicBezTo>
                <a:cubicBezTo>
                  <a:pt x="6782" y="5850"/>
                  <a:pt x="6101" y="6711"/>
                  <a:pt x="5182" y="7755"/>
                </a:cubicBezTo>
                <a:cubicBezTo>
                  <a:pt x="3700" y="9440"/>
                  <a:pt x="3374" y="9943"/>
                  <a:pt x="3326" y="10599"/>
                </a:cubicBezTo>
                <a:cubicBezTo>
                  <a:pt x="3289" y="11096"/>
                  <a:pt x="3260" y="11149"/>
                  <a:pt x="2849" y="11553"/>
                </a:cubicBezTo>
                <a:cubicBezTo>
                  <a:pt x="2446" y="11950"/>
                  <a:pt x="1954" y="12229"/>
                  <a:pt x="1819" y="12135"/>
                </a:cubicBezTo>
                <a:cubicBezTo>
                  <a:pt x="1787" y="12114"/>
                  <a:pt x="1679" y="12120"/>
                  <a:pt x="1583" y="12149"/>
                </a:cubicBezTo>
                <a:cubicBezTo>
                  <a:pt x="1487" y="12177"/>
                  <a:pt x="1387" y="12209"/>
                  <a:pt x="1361" y="12214"/>
                </a:cubicBezTo>
                <a:cubicBezTo>
                  <a:pt x="541" y="12384"/>
                  <a:pt x="487" y="12406"/>
                  <a:pt x="369" y="12643"/>
                </a:cubicBezTo>
                <a:cubicBezTo>
                  <a:pt x="303" y="12776"/>
                  <a:pt x="270" y="13049"/>
                  <a:pt x="292" y="13251"/>
                </a:cubicBezTo>
                <a:cubicBezTo>
                  <a:pt x="350" y="13773"/>
                  <a:pt x="335" y="14129"/>
                  <a:pt x="248" y="14323"/>
                </a:cubicBezTo>
                <a:cubicBezTo>
                  <a:pt x="207" y="14415"/>
                  <a:pt x="153" y="14663"/>
                  <a:pt x="127" y="14870"/>
                </a:cubicBezTo>
                <a:cubicBezTo>
                  <a:pt x="84" y="15209"/>
                  <a:pt x="100" y="15257"/>
                  <a:pt x="305" y="15356"/>
                </a:cubicBezTo>
                <a:cubicBezTo>
                  <a:pt x="679" y="15537"/>
                  <a:pt x="2188" y="15835"/>
                  <a:pt x="3376" y="15964"/>
                </a:cubicBezTo>
                <a:cubicBezTo>
                  <a:pt x="3547" y="15983"/>
                  <a:pt x="3811" y="16031"/>
                  <a:pt x="3961" y="16074"/>
                </a:cubicBezTo>
                <a:cubicBezTo>
                  <a:pt x="4112" y="16116"/>
                  <a:pt x="4283" y="16161"/>
                  <a:pt x="4343" y="16170"/>
                </a:cubicBezTo>
                <a:cubicBezTo>
                  <a:pt x="4403" y="16179"/>
                  <a:pt x="4601" y="16231"/>
                  <a:pt x="4782" y="16284"/>
                </a:cubicBezTo>
                <a:cubicBezTo>
                  <a:pt x="5435" y="16476"/>
                  <a:pt x="5738" y="16520"/>
                  <a:pt x="6378" y="16520"/>
                </a:cubicBezTo>
                <a:cubicBezTo>
                  <a:pt x="7201" y="16520"/>
                  <a:pt x="7588" y="16369"/>
                  <a:pt x="8037" y="15886"/>
                </a:cubicBezTo>
                <a:cubicBezTo>
                  <a:pt x="8219" y="15690"/>
                  <a:pt x="8471" y="15497"/>
                  <a:pt x="8590" y="15452"/>
                </a:cubicBezTo>
                <a:cubicBezTo>
                  <a:pt x="8710" y="15407"/>
                  <a:pt x="9310" y="15358"/>
                  <a:pt x="9926" y="15343"/>
                </a:cubicBezTo>
                <a:cubicBezTo>
                  <a:pt x="10746" y="15322"/>
                  <a:pt x="11143" y="15342"/>
                  <a:pt x="11732" y="15430"/>
                </a:cubicBezTo>
                <a:cubicBezTo>
                  <a:pt x="11795" y="15440"/>
                  <a:pt x="11847" y="15445"/>
                  <a:pt x="11916" y="15457"/>
                </a:cubicBezTo>
                <a:cubicBezTo>
                  <a:pt x="12933" y="15624"/>
                  <a:pt x="13184" y="15721"/>
                  <a:pt x="13366" y="16017"/>
                </a:cubicBezTo>
                <a:cubicBezTo>
                  <a:pt x="13535" y="16292"/>
                  <a:pt x="13799" y="16457"/>
                  <a:pt x="14269" y="16573"/>
                </a:cubicBezTo>
                <a:cubicBezTo>
                  <a:pt x="14718" y="16683"/>
                  <a:pt x="15292" y="16692"/>
                  <a:pt x="15782" y="16599"/>
                </a:cubicBezTo>
                <a:cubicBezTo>
                  <a:pt x="15982" y="16561"/>
                  <a:pt x="16169" y="16535"/>
                  <a:pt x="16195" y="16546"/>
                </a:cubicBezTo>
                <a:cubicBezTo>
                  <a:pt x="16222" y="16557"/>
                  <a:pt x="16311" y="16503"/>
                  <a:pt x="16392" y="16424"/>
                </a:cubicBezTo>
                <a:cubicBezTo>
                  <a:pt x="16550" y="16269"/>
                  <a:pt x="17970" y="15483"/>
                  <a:pt x="18459" y="15282"/>
                </a:cubicBezTo>
                <a:cubicBezTo>
                  <a:pt x="19425" y="14883"/>
                  <a:pt x="20523" y="14300"/>
                  <a:pt x="20627" y="14126"/>
                </a:cubicBezTo>
                <a:cubicBezTo>
                  <a:pt x="20802" y="13836"/>
                  <a:pt x="20669" y="13671"/>
                  <a:pt x="19870" y="13146"/>
                </a:cubicBezTo>
                <a:cubicBezTo>
                  <a:pt x="19194" y="12702"/>
                  <a:pt x="19138" y="12638"/>
                  <a:pt x="19006" y="12240"/>
                </a:cubicBezTo>
                <a:cubicBezTo>
                  <a:pt x="18908" y="11947"/>
                  <a:pt x="18777" y="11751"/>
                  <a:pt x="18580" y="11610"/>
                </a:cubicBezTo>
                <a:lnTo>
                  <a:pt x="18287" y="11405"/>
                </a:lnTo>
                <a:lnTo>
                  <a:pt x="18453" y="10954"/>
                </a:lnTo>
                <a:cubicBezTo>
                  <a:pt x="18803" y="9978"/>
                  <a:pt x="18367" y="9257"/>
                  <a:pt x="15922" y="6740"/>
                </a:cubicBezTo>
                <a:cubicBezTo>
                  <a:pt x="15045" y="5838"/>
                  <a:pt x="14253" y="4955"/>
                  <a:pt x="14160" y="4775"/>
                </a:cubicBezTo>
                <a:cubicBezTo>
                  <a:pt x="14035" y="4532"/>
                  <a:pt x="13969" y="4103"/>
                  <a:pt x="13913" y="3108"/>
                </a:cubicBezTo>
                <a:cubicBezTo>
                  <a:pt x="13871" y="2371"/>
                  <a:pt x="13794" y="1679"/>
                  <a:pt x="13741" y="1568"/>
                </a:cubicBezTo>
                <a:cubicBezTo>
                  <a:pt x="13433" y="919"/>
                  <a:pt x="12821" y="406"/>
                  <a:pt x="12075" y="176"/>
                </a:cubicBezTo>
                <a:cubicBezTo>
                  <a:pt x="11732" y="70"/>
                  <a:pt x="11248" y="10"/>
                  <a:pt x="10759" y="1"/>
                </a:cubicBezTo>
                <a:close/>
                <a:moveTo>
                  <a:pt x="5596" y="17561"/>
                </a:moveTo>
                <a:cubicBezTo>
                  <a:pt x="5383" y="17551"/>
                  <a:pt x="5161" y="17609"/>
                  <a:pt x="5055" y="17745"/>
                </a:cubicBezTo>
                <a:cubicBezTo>
                  <a:pt x="4907" y="17936"/>
                  <a:pt x="5022" y="18202"/>
                  <a:pt x="5284" y="18275"/>
                </a:cubicBezTo>
                <a:cubicBezTo>
                  <a:pt x="5403" y="18308"/>
                  <a:pt x="5556" y="18321"/>
                  <a:pt x="5627" y="18305"/>
                </a:cubicBezTo>
                <a:cubicBezTo>
                  <a:pt x="5699" y="18289"/>
                  <a:pt x="5799" y="18275"/>
                  <a:pt x="5850" y="18275"/>
                </a:cubicBezTo>
                <a:cubicBezTo>
                  <a:pt x="5986" y="18275"/>
                  <a:pt x="6145" y="17942"/>
                  <a:pt x="6079" y="17798"/>
                </a:cubicBezTo>
                <a:cubicBezTo>
                  <a:pt x="6012" y="17653"/>
                  <a:pt x="5808" y="17572"/>
                  <a:pt x="5596" y="17561"/>
                </a:cubicBezTo>
                <a:close/>
                <a:moveTo>
                  <a:pt x="1119" y="17807"/>
                </a:moveTo>
                <a:cubicBezTo>
                  <a:pt x="77" y="17807"/>
                  <a:pt x="0" y="17813"/>
                  <a:pt x="0" y="17933"/>
                </a:cubicBezTo>
                <a:cubicBezTo>
                  <a:pt x="0" y="18031"/>
                  <a:pt x="81" y="18071"/>
                  <a:pt x="318" y="18087"/>
                </a:cubicBezTo>
                <a:lnTo>
                  <a:pt x="629" y="18108"/>
                </a:lnTo>
                <a:lnTo>
                  <a:pt x="661" y="19649"/>
                </a:lnTo>
                <a:cubicBezTo>
                  <a:pt x="684" y="20983"/>
                  <a:pt x="666" y="21197"/>
                  <a:pt x="534" y="21263"/>
                </a:cubicBezTo>
                <a:cubicBezTo>
                  <a:pt x="450" y="21306"/>
                  <a:pt x="295" y="21326"/>
                  <a:pt x="191" y="21307"/>
                </a:cubicBezTo>
                <a:cubicBezTo>
                  <a:pt x="60" y="21284"/>
                  <a:pt x="0" y="21307"/>
                  <a:pt x="0" y="21382"/>
                </a:cubicBezTo>
                <a:cubicBezTo>
                  <a:pt x="0" y="21478"/>
                  <a:pt x="224" y="21487"/>
                  <a:pt x="2041" y="21487"/>
                </a:cubicBezTo>
                <a:lnTo>
                  <a:pt x="4089" y="21487"/>
                </a:lnTo>
                <a:lnTo>
                  <a:pt x="4089" y="20988"/>
                </a:lnTo>
                <a:lnTo>
                  <a:pt x="4089" y="20485"/>
                </a:lnTo>
                <a:lnTo>
                  <a:pt x="3809" y="20485"/>
                </a:lnTo>
                <a:cubicBezTo>
                  <a:pt x="3550" y="20485"/>
                  <a:pt x="3524" y="20507"/>
                  <a:pt x="3478" y="20787"/>
                </a:cubicBezTo>
                <a:cubicBezTo>
                  <a:pt x="3406" y="21230"/>
                  <a:pt x="3295" y="21290"/>
                  <a:pt x="2537" y="21290"/>
                </a:cubicBezTo>
                <a:cubicBezTo>
                  <a:pt x="2161" y="21290"/>
                  <a:pt x="1835" y="21253"/>
                  <a:pt x="1768" y="21207"/>
                </a:cubicBezTo>
                <a:cubicBezTo>
                  <a:pt x="1684" y="21149"/>
                  <a:pt x="1653" y="20715"/>
                  <a:pt x="1653" y="19679"/>
                </a:cubicBezTo>
                <a:cubicBezTo>
                  <a:pt x="1653" y="18182"/>
                  <a:pt x="1679" y="18073"/>
                  <a:pt x="2060" y="18073"/>
                </a:cubicBezTo>
                <a:cubicBezTo>
                  <a:pt x="2170" y="18073"/>
                  <a:pt x="2238" y="18022"/>
                  <a:pt x="2238" y="17938"/>
                </a:cubicBezTo>
                <a:cubicBezTo>
                  <a:pt x="2238" y="17812"/>
                  <a:pt x="2173" y="17807"/>
                  <a:pt x="1119" y="17807"/>
                </a:cubicBezTo>
                <a:close/>
                <a:moveTo>
                  <a:pt x="20996" y="18542"/>
                </a:moveTo>
                <a:cubicBezTo>
                  <a:pt x="20758" y="18542"/>
                  <a:pt x="20719" y="18562"/>
                  <a:pt x="20805" y="18634"/>
                </a:cubicBezTo>
                <a:cubicBezTo>
                  <a:pt x="20865" y="18683"/>
                  <a:pt x="20885" y="18741"/>
                  <a:pt x="20850" y="18765"/>
                </a:cubicBezTo>
                <a:cubicBezTo>
                  <a:pt x="20814" y="18789"/>
                  <a:pt x="20970" y="18809"/>
                  <a:pt x="21193" y="18809"/>
                </a:cubicBezTo>
                <a:cubicBezTo>
                  <a:pt x="21495" y="18809"/>
                  <a:pt x="21600" y="18781"/>
                  <a:pt x="21600" y="18704"/>
                </a:cubicBezTo>
                <a:cubicBezTo>
                  <a:pt x="21600" y="18646"/>
                  <a:pt x="21561" y="18617"/>
                  <a:pt x="21511" y="18638"/>
                </a:cubicBezTo>
                <a:cubicBezTo>
                  <a:pt x="21461" y="18659"/>
                  <a:pt x="21392" y="18649"/>
                  <a:pt x="21358" y="18612"/>
                </a:cubicBezTo>
                <a:cubicBezTo>
                  <a:pt x="21325" y="18574"/>
                  <a:pt x="21160" y="18542"/>
                  <a:pt x="20996" y="18542"/>
                </a:cubicBezTo>
                <a:close/>
                <a:moveTo>
                  <a:pt x="5729" y="18804"/>
                </a:moveTo>
                <a:cubicBezTo>
                  <a:pt x="5595" y="18778"/>
                  <a:pt x="5373" y="18841"/>
                  <a:pt x="5011" y="18936"/>
                </a:cubicBezTo>
                <a:cubicBezTo>
                  <a:pt x="4451" y="19081"/>
                  <a:pt x="4316" y="19257"/>
                  <a:pt x="4737" y="19290"/>
                </a:cubicBezTo>
                <a:lnTo>
                  <a:pt x="5011" y="19312"/>
                </a:lnTo>
                <a:lnTo>
                  <a:pt x="5036" y="20240"/>
                </a:lnTo>
                <a:cubicBezTo>
                  <a:pt x="5064" y="21207"/>
                  <a:pt x="5019" y="21355"/>
                  <a:pt x="4661" y="21355"/>
                </a:cubicBezTo>
                <a:cubicBezTo>
                  <a:pt x="4560" y="21355"/>
                  <a:pt x="4476" y="21403"/>
                  <a:pt x="4476" y="21460"/>
                </a:cubicBezTo>
                <a:cubicBezTo>
                  <a:pt x="4476" y="21548"/>
                  <a:pt x="4636" y="21562"/>
                  <a:pt x="5500" y="21552"/>
                </a:cubicBezTo>
                <a:cubicBezTo>
                  <a:pt x="6296" y="21544"/>
                  <a:pt x="6518" y="21519"/>
                  <a:pt x="6518" y="21447"/>
                </a:cubicBezTo>
                <a:cubicBezTo>
                  <a:pt x="6518" y="21396"/>
                  <a:pt x="6442" y="21355"/>
                  <a:pt x="6346" y="21355"/>
                </a:cubicBezTo>
                <a:cubicBezTo>
                  <a:pt x="5973" y="21355"/>
                  <a:pt x="5933" y="21236"/>
                  <a:pt x="5933" y="20003"/>
                </a:cubicBezTo>
                <a:cubicBezTo>
                  <a:pt x="5933" y="19149"/>
                  <a:pt x="5953" y="18848"/>
                  <a:pt x="5729" y="18804"/>
                </a:cubicBezTo>
                <a:close/>
                <a:moveTo>
                  <a:pt x="15553" y="18804"/>
                </a:moveTo>
                <a:cubicBezTo>
                  <a:pt x="15419" y="18778"/>
                  <a:pt x="15202" y="18841"/>
                  <a:pt x="14841" y="18936"/>
                </a:cubicBezTo>
                <a:cubicBezTo>
                  <a:pt x="14281" y="19082"/>
                  <a:pt x="14172" y="19194"/>
                  <a:pt x="14561" y="19224"/>
                </a:cubicBezTo>
                <a:lnTo>
                  <a:pt x="14834" y="19246"/>
                </a:lnTo>
                <a:lnTo>
                  <a:pt x="14866" y="20073"/>
                </a:lnTo>
                <a:cubicBezTo>
                  <a:pt x="14889" y="20775"/>
                  <a:pt x="14865" y="20922"/>
                  <a:pt x="14726" y="21027"/>
                </a:cubicBezTo>
                <a:cubicBezTo>
                  <a:pt x="14491" y="21206"/>
                  <a:pt x="13848" y="21198"/>
                  <a:pt x="13556" y="21010"/>
                </a:cubicBezTo>
                <a:cubicBezTo>
                  <a:pt x="13340" y="20870"/>
                  <a:pt x="13328" y="20823"/>
                  <a:pt x="13328" y="19837"/>
                </a:cubicBezTo>
                <a:cubicBezTo>
                  <a:pt x="13328" y="18660"/>
                  <a:pt x="13376" y="18708"/>
                  <a:pt x="12386" y="18922"/>
                </a:cubicBezTo>
                <a:cubicBezTo>
                  <a:pt x="11850" y="19039"/>
                  <a:pt x="11704" y="19187"/>
                  <a:pt x="12088" y="19224"/>
                </a:cubicBezTo>
                <a:cubicBezTo>
                  <a:pt x="12300" y="19245"/>
                  <a:pt x="12307" y="19273"/>
                  <a:pt x="12355" y="20183"/>
                </a:cubicBezTo>
                <a:cubicBezTo>
                  <a:pt x="12404" y="21129"/>
                  <a:pt x="12483" y="21348"/>
                  <a:pt x="12819" y="21482"/>
                </a:cubicBezTo>
                <a:cubicBezTo>
                  <a:pt x="13092" y="21592"/>
                  <a:pt x="13834" y="21561"/>
                  <a:pt x="14281" y="21421"/>
                </a:cubicBezTo>
                <a:cubicBezTo>
                  <a:pt x="14693" y="21293"/>
                  <a:pt x="14697" y="21295"/>
                  <a:pt x="14815" y="21425"/>
                </a:cubicBezTo>
                <a:cubicBezTo>
                  <a:pt x="14916" y="21536"/>
                  <a:pt x="15044" y="21557"/>
                  <a:pt x="15629" y="21557"/>
                </a:cubicBezTo>
                <a:cubicBezTo>
                  <a:pt x="16158" y="21557"/>
                  <a:pt x="16337" y="21532"/>
                  <a:pt x="16380" y="21456"/>
                </a:cubicBezTo>
                <a:cubicBezTo>
                  <a:pt x="16419" y="21385"/>
                  <a:pt x="16371" y="21355"/>
                  <a:pt x="16214" y="21355"/>
                </a:cubicBezTo>
                <a:cubicBezTo>
                  <a:pt x="15791" y="21355"/>
                  <a:pt x="15763" y="21263"/>
                  <a:pt x="15763" y="20003"/>
                </a:cubicBezTo>
                <a:cubicBezTo>
                  <a:pt x="15763" y="19150"/>
                  <a:pt x="15776" y="18849"/>
                  <a:pt x="15553" y="18804"/>
                </a:cubicBezTo>
                <a:close/>
                <a:moveTo>
                  <a:pt x="17613" y="18809"/>
                </a:moveTo>
                <a:cubicBezTo>
                  <a:pt x="16819" y="18809"/>
                  <a:pt x="16634" y="18828"/>
                  <a:pt x="16634" y="18909"/>
                </a:cubicBezTo>
                <a:cubicBezTo>
                  <a:pt x="16634" y="18964"/>
                  <a:pt x="16740" y="19027"/>
                  <a:pt x="16869" y="19049"/>
                </a:cubicBezTo>
                <a:cubicBezTo>
                  <a:pt x="17020" y="19075"/>
                  <a:pt x="17300" y="19283"/>
                  <a:pt x="17651" y="19636"/>
                </a:cubicBezTo>
                <a:cubicBezTo>
                  <a:pt x="17951" y="19936"/>
                  <a:pt x="18192" y="20209"/>
                  <a:pt x="18192" y="20240"/>
                </a:cubicBezTo>
                <a:cubicBezTo>
                  <a:pt x="18192" y="20270"/>
                  <a:pt x="17940" y="20519"/>
                  <a:pt x="17632" y="20795"/>
                </a:cubicBezTo>
                <a:cubicBezTo>
                  <a:pt x="17243" y="21144"/>
                  <a:pt x="16997" y="21308"/>
                  <a:pt x="16812" y="21334"/>
                </a:cubicBezTo>
                <a:cubicBezTo>
                  <a:pt x="16666" y="21354"/>
                  <a:pt x="16567" y="21397"/>
                  <a:pt x="16596" y="21430"/>
                </a:cubicBezTo>
                <a:cubicBezTo>
                  <a:pt x="16670" y="21512"/>
                  <a:pt x="18192" y="21504"/>
                  <a:pt x="18192" y="21421"/>
                </a:cubicBezTo>
                <a:cubicBezTo>
                  <a:pt x="18192" y="21384"/>
                  <a:pt x="18129" y="21355"/>
                  <a:pt x="18052" y="21355"/>
                </a:cubicBezTo>
                <a:cubicBezTo>
                  <a:pt x="17766" y="21355"/>
                  <a:pt x="17798" y="21203"/>
                  <a:pt x="18154" y="20848"/>
                </a:cubicBezTo>
                <a:cubicBezTo>
                  <a:pt x="18355" y="20647"/>
                  <a:pt x="18531" y="20485"/>
                  <a:pt x="18548" y="20485"/>
                </a:cubicBezTo>
                <a:cubicBezTo>
                  <a:pt x="18565" y="20485"/>
                  <a:pt x="18743" y="20654"/>
                  <a:pt x="18942" y="20861"/>
                </a:cubicBezTo>
                <a:cubicBezTo>
                  <a:pt x="19275" y="21206"/>
                  <a:pt x="19292" y="21243"/>
                  <a:pt x="19139" y="21320"/>
                </a:cubicBezTo>
                <a:cubicBezTo>
                  <a:pt x="19048" y="21367"/>
                  <a:pt x="18974" y="21436"/>
                  <a:pt x="18974" y="21478"/>
                </a:cubicBezTo>
                <a:cubicBezTo>
                  <a:pt x="18974" y="21530"/>
                  <a:pt x="19269" y="21557"/>
                  <a:pt x="19896" y="21557"/>
                </a:cubicBezTo>
                <a:cubicBezTo>
                  <a:pt x="20575" y="21557"/>
                  <a:pt x="20818" y="21531"/>
                  <a:pt x="20818" y="21469"/>
                </a:cubicBezTo>
                <a:cubicBezTo>
                  <a:pt x="20818" y="21423"/>
                  <a:pt x="20726" y="21357"/>
                  <a:pt x="20608" y="21320"/>
                </a:cubicBezTo>
                <a:cubicBezTo>
                  <a:pt x="20490" y="21284"/>
                  <a:pt x="20117" y="20993"/>
                  <a:pt x="19781" y="20673"/>
                </a:cubicBezTo>
                <a:lnTo>
                  <a:pt x="19171" y="20091"/>
                </a:lnTo>
                <a:lnTo>
                  <a:pt x="19686" y="19636"/>
                </a:lnTo>
                <a:cubicBezTo>
                  <a:pt x="19967" y="19385"/>
                  <a:pt x="20316" y="19137"/>
                  <a:pt x="20462" y="19089"/>
                </a:cubicBezTo>
                <a:cubicBezTo>
                  <a:pt x="20871" y="18953"/>
                  <a:pt x="20682" y="18879"/>
                  <a:pt x="19940" y="18879"/>
                </a:cubicBezTo>
                <a:cubicBezTo>
                  <a:pt x="19430" y="18879"/>
                  <a:pt x="19266" y="18901"/>
                  <a:pt x="19266" y="18971"/>
                </a:cubicBezTo>
                <a:cubicBezTo>
                  <a:pt x="19266" y="19021"/>
                  <a:pt x="19358" y="19077"/>
                  <a:pt x="19470" y="19097"/>
                </a:cubicBezTo>
                <a:cubicBezTo>
                  <a:pt x="19668" y="19133"/>
                  <a:pt x="19665" y="19147"/>
                  <a:pt x="19368" y="19443"/>
                </a:cubicBezTo>
                <a:cubicBezTo>
                  <a:pt x="19200" y="19611"/>
                  <a:pt x="19004" y="19749"/>
                  <a:pt x="18936" y="19749"/>
                </a:cubicBezTo>
                <a:cubicBezTo>
                  <a:pt x="18867" y="19749"/>
                  <a:pt x="18669" y="19612"/>
                  <a:pt x="18497" y="19447"/>
                </a:cubicBezTo>
                <a:cubicBezTo>
                  <a:pt x="18190" y="19153"/>
                  <a:pt x="18187" y="19151"/>
                  <a:pt x="18383" y="19067"/>
                </a:cubicBezTo>
                <a:cubicBezTo>
                  <a:pt x="18819" y="18879"/>
                  <a:pt x="18621" y="18809"/>
                  <a:pt x="17613" y="18809"/>
                </a:cubicBezTo>
                <a:close/>
                <a:moveTo>
                  <a:pt x="10015" y="18813"/>
                </a:moveTo>
                <a:cubicBezTo>
                  <a:pt x="9779" y="18803"/>
                  <a:pt x="9496" y="18844"/>
                  <a:pt x="9131" y="18940"/>
                </a:cubicBezTo>
                <a:cubicBezTo>
                  <a:pt x="8609" y="19076"/>
                  <a:pt x="8463" y="19069"/>
                  <a:pt x="8463" y="18905"/>
                </a:cubicBezTo>
                <a:cubicBezTo>
                  <a:pt x="8463" y="18776"/>
                  <a:pt x="8060" y="18788"/>
                  <a:pt x="7452" y="18936"/>
                </a:cubicBezTo>
                <a:cubicBezTo>
                  <a:pt x="6898" y="19070"/>
                  <a:pt x="6772" y="19193"/>
                  <a:pt x="7166" y="19224"/>
                </a:cubicBezTo>
                <a:lnTo>
                  <a:pt x="7446" y="19246"/>
                </a:lnTo>
                <a:lnTo>
                  <a:pt x="7446" y="20283"/>
                </a:lnTo>
                <a:cubicBezTo>
                  <a:pt x="7446" y="21309"/>
                  <a:pt x="7440" y="21321"/>
                  <a:pt x="7223" y="21342"/>
                </a:cubicBezTo>
                <a:cubicBezTo>
                  <a:pt x="7103" y="21354"/>
                  <a:pt x="7007" y="21411"/>
                  <a:pt x="7007" y="21465"/>
                </a:cubicBezTo>
                <a:cubicBezTo>
                  <a:pt x="7007" y="21546"/>
                  <a:pt x="7182" y="21557"/>
                  <a:pt x="7980" y="21548"/>
                </a:cubicBezTo>
                <a:cubicBezTo>
                  <a:pt x="8964" y="21537"/>
                  <a:pt x="9207" y="21464"/>
                  <a:pt x="8730" y="21320"/>
                </a:cubicBezTo>
                <a:cubicBezTo>
                  <a:pt x="8520" y="21257"/>
                  <a:pt x="8515" y="21216"/>
                  <a:pt x="8489" y="20323"/>
                </a:cubicBezTo>
                <a:cubicBezTo>
                  <a:pt x="8474" y="19810"/>
                  <a:pt x="8496" y="19364"/>
                  <a:pt x="8540" y="19334"/>
                </a:cubicBezTo>
                <a:cubicBezTo>
                  <a:pt x="8583" y="19304"/>
                  <a:pt x="8820" y="19261"/>
                  <a:pt x="9067" y="19237"/>
                </a:cubicBezTo>
                <a:cubicBezTo>
                  <a:pt x="9467" y="19200"/>
                  <a:pt x="9548" y="19214"/>
                  <a:pt x="9773" y="19369"/>
                </a:cubicBezTo>
                <a:cubicBezTo>
                  <a:pt x="10024" y="19541"/>
                  <a:pt x="10029" y="19558"/>
                  <a:pt x="10002" y="20401"/>
                </a:cubicBezTo>
                <a:cubicBezTo>
                  <a:pt x="9976" y="21215"/>
                  <a:pt x="9962" y="21257"/>
                  <a:pt x="9754" y="21320"/>
                </a:cubicBezTo>
                <a:cubicBezTo>
                  <a:pt x="9277" y="21464"/>
                  <a:pt x="9529" y="21539"/>
                  <a:pt x="10511" y="21544"/>
                </a:cubicBezTo>
                <a:cubicBezTo>
                  <a:pt x="11294" y="21547"/>
                  <a:pt x="11484" y="21529"/>
                  <a:pt x="11484" y="21452"/>
                </a:cubicBezTo>
                <a:cubicBezTo>
                  <a:pt x="11484" y="21399"/>
                  <a:pt x="11402" y="21355"/>
                  <a:pt x="11306" y="21355"/>
                </a:cubicBezTo>
                <a:cubicBezTo>
                  <a:pt x="10942" y="21355"/>
                  <a:pt x="10899" y="21225"/>
                  <a:pt x="10899" y="20196"/>
                </a:cubicBezTo>
                <a:lnTo>
                  <a:pt x="10899" y="19202"/>
                </a:lnTo>
                <a:lnTo>
                  <a:pt x="10612" y="19006"/>
                </a:lnTo>
                <a:cubicBezTo>
                  <a:pt x="10440" y="18887"/>
                  <a:pt x="10250" y="18823"/>
                  <a:pt x="10015" y="1881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31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1700" y="5041900"/>
            <a:ext cx="1612107" cy="10363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3" name="Image" descr="Image"/>
          <p:cNvPicPr>
            <a:picLocks noChangeAspect="1"/>
          </p:cNvPicPr>
          <p:nvPr/>
        </p:nvPicPr>
        <p:blipFill>
          <a:blip r:embed="rId6"/>
          <a:srcRect l="27565" r="27565"/>
          <a:stretch>
            <a:fillRect/>
          </a:stretch>
        </p:blipFill>
        <p:spPr>
          <a:xfrm>
            <a:off x="8399958" y="6807081"/>
            <a:ext cx="1709540" cy="213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4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71001" y="6977163"/>
            <a:ext cx="1612107" cy="1279450"/>
          </a:xfrm>
          <a:prstGeom prst="rect">
            <a:avLst/>
          </a:prstGeom>
          <a:ln w="12700">
            <a:miter lim="400000"/>
          </a:ln>
        </p:spPr>
      </p:pic>
      <p:sp>
        <p:nvSpPr>
          <p:cNvPr id="1315" name="[this semester]"/>
          <p:cNvSpPr txBox="1"/>
          <p:nvPr/>
        </p:nvSpPr>
        <p:spPr>
          <a:xfrm>
            <a:off x="10692184" y="8343899"/>
            <a:ext cx="196974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[this semester]</a:t>
            </a:r>
          </a:p>
        </p:txBody>
      </p:sp>
      <p:sp>
        <p:nvSpPr>
          <p:cNvPr id="1316" name="Line"/>
          <p:cNvSpPr/>
          <p:nvPr/>
        </p:nvSpPr>
        <p:spPr>
          <a:xfrm>
            <a:off x="10147300" y="5334000"/>
            <a:ext cx="996810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17" name="Line"/>
          <p:cNvSpPr/>
          <p:nvPr/>
        </p:nvSpPr>
        <p:spPr>
          <a:xfrm>
            <a:off x="10147299" y="6311900"/>
            <a:ext cx="983218" cy="669479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18" name="Line"/>
          <p:cNvSpPr/>
          <p:nvPr/>
        </p:nvSpPr>
        <p:spPr>
          <a:xfrm>
            <a:off x="9254827" y="6438900"/>
            <a:ext cx="1" cy="635397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19" name="Line"/>
          <p:cNvSpPr/>
          <p:nvPr/>
        </p:nvSpPr>
        <p:spPr>
          <a:xfrm flipV="1">
            <a:off x="10020299" y="4384497"/>
            <a:ext cx="897017" cy="441504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0" name="many others..."/>
          <p:cNvSpPr txBox="1"/>
          <p:nvPr/>
        </p:nvSpPr>
        <p:spPr>
          <a:xfrm>
            <a:off x="10942563" y="4074467"/>
            <a:ext cx="18503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many others...</a:t>
            </a:r>
          </a:p>
        </p:txBody>
      </p:sp>
      <p:sp>
        <p:nvSpPr>
          <p:cNvPr id="1321" name="Big question: will my program run on someone else's computer?                    (not necessarily written in Python)…"/>
          <p:cNvSpPr txBox="1">
            <a:spLocks noGrp="1"/>
          </p:cNvSpPr>
          <p:nvPr>
            <p:ph type="body" sz="half" idx="1"/>
          </p:nvPr>
        </p:nvSpPr>
        <p:spPr>
          <a:xfrm>
            <a:off x="952500" y="825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                  </a:t>
            </a:r>
            <a:r>
              <a:t>(not necessarily written in Python)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</a:p>
          <a:p>
            <a:pPr marL="635000">
              <a:spcBef>
                <a:spcPts val="0"/>
              </a:spcBef>
              <a:defRPr sz="2800"/>
            </a:pP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OS jobs: Allocate and Abstract Resourc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OS jobs: Allocate and Abstract Resources</a:t>
            </a:r>
          </a:p>
        </p:txBody>
      </p:sp>
      <p:sp>
        <p:nvSpPr>
          <p:cNvPr id="1324" name="1"/>
          <p:cNvSpPr/>
          <p:nvPr/>
        </p:nvSpPr>
        <p:spPr>
          <a:xfrm>
            <a:off x="1562100" y="1936625"/>
            <a:ext cx="902345" cy="90234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325" name="Allocation"/>
          <p:cNvSpPr txBox="1"/>
          <p:nvPr/>
        </p:nvSpPr>
        <p:spPr>
          <a:xfrm>
            <a:off x="2679700" y="2159198"/>
            <a:ext cx="175557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Allocation</a:t>
            </a:r>
          </a:p>
        </p:txBody>
      </p:sp>
      <p:sp>
        <p:nvSpPr>
          <p:cNvPr id="1326" name="2"/>
          <p:cNvSpPr/>
          <p:nvPr/>
        </p:nvSpPr>
        <p:spPr>
          <a:xfrm>
            <a:off x="7912100" y="1936625"/>
            <a:ext cx="902345" cy="90234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327" name="Abstraction"/>
          <p:cNvSpPr txBox="1"/>
          <p:nvPr/>
        </p:nvSpPr>
        <p:spPr>
          <a:xfrm>
            <a:off x="9029700" y="2159198"/>
            <a:ext cx="15619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Abstraction</a:t>
            </a:r>
          </a:p>
        </p:txBody>
      </p:sp>
      <p:sp>
        <p:nvSpPr>
          <p:cNvPr id="1328" name="Operating System"/>
          <p:cNvSpPr/>
          <p:nvPr/>
        </p:nvSpPr>
        <p:spPr>
          <a:xfrm>
            <a:off x="8433816" y="5414185"/>
            <a:ext cx="284574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Operating System</a:t>
            </a:r>
          </a:p>
        </p:txBody>
      </p:sp>
      <p:pic>
        <p:nvPicPr>
          <p:cNvPr id="13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15302">
            <a:off x="8559328" y="7065871"/>
            <a:ext cx="2845744" cy="2170295"/>
          </a:xfrm>
          <a:prstGeom prst="rect">
            <a:avLst/>
          </a:prstGeom>
          <a:ln w="12700">
            <a:miter lim="400000"/>
          </a:ln>
        </p:spPr>
      </p:pic>
      <p:sp>
        <p:nvSpPr>
          <p:cNvPr id="1330" name="Rectangle"/>
          <p:cNvSpPr/>
          <p:nvPr/>
        </p:nvSpPr>
        <p:spPr>
          <a:xfrm>
            <a:off x="8042026" y="3377951"/>
            <a:ext cx="3880348" cy="125492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1" name="f = open(&quot;file.txt&quot;)…"/>
          <p:cNvSpPr txBox="1"/>
          <p:nvPr/>
        </p:nvSpPr>
        <p:spPr>
          <a:xfrm>
            <a:off x="8095952" y="3439074"/>
            <a:ext cx="3772496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f = open("file.txt")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data = f.read()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f.close()</a:t>
            </a:r>
          </a:p>
        </p:txBody>
      </p:sp>
      <p:sp>
        <p:nvSpPr>
          <p:cNvPr id="1332" name="Line"/>
          <p:cNvSpPr/>
          <p:nvPr/>
        </p:nvSpPr>
        <p:spPr>
          <a:xfrm>
            <a:off x="9855199" y="4723634"/>
            <a:ext cx="1" cy="61249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3" name="Line"/>
          <p:cNvSpPr/>
          <p:nvPr/>
        </p:nvSpPr>
        <p:spPr>
          <a:xfrm>
            <a:off x="9855200" y="6628634"/>
            <a:ext cx="1" cy="61249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4" name="ignorant of…"/>
          <p:cNvSpPr txBox="1"/>
          <p:nvPr/>
        </p:nvSpPr>
        <p:spPr>
          <a:xfrm>
            <a:off x="10763632" y="8533962"/>
            <a:ext cx="201915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ignorant of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files/directories</a:t>
            </a:r>
          </a:p>
        </p:txBody>
      </p:sp>
      <p:sp>
        <p:nvSpPr>
          <p:cNvPr id="1335" name="inconvenient"/>
          <p:cNvSpPr txBox="1"/>
          <p:nvPr/>
        </p:nvSpPr>
        <p:spPr>
          <a:xfrm>
            <a:off x="10008046" y="6628634"/>
            <a:ext cx="16755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inconvenient</a:t>
            </a:r>
          </a:p>
        </p:txBody>
      </p:sp>
      <p:sp>
        <p:nvSpPr>
          <p:cNvPr id="1336" name="convenient"/>
          <p:cNvSpPr txBox="1"/>
          <p:nvPr/>
        </p:nvSpPr>
        <p:spPr>
          <a:xfrm>
            <a:off x="9990658" y="4770441"/>
            <a:ext cx="14562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convenient</a:t>
            </a:r>
          </a:p>
        </p:txBody>
      </p:sp>
      <p:sp>
        <p:nvSpPr>
          <p:cNvPr id="1337" name="Rectangle"/>
          <p:cNvSpPr/>
          <p:nvPr/>
        </p:nvSpPr>
        <p:spPr>
          <a:xfrm>
            <a:off x="2574354" y="7053411"/>
            <a:ext cx="396777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8" name="Square"/>
          <p:cNvSpPr/>
          <p:nvPr/>
        </p:nvSpPr>
        <p:spPr>
          <a:xfrm>
            <a:off x="28664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9" name="Rectangle"/>
          <p:cNvSpPr/>
          <p:nvPr/>
        </p:nvSpPr>
        <p:spPr>
          <a:xfrm>
            <a:off x="3145854" y="7053411"/>
            <a:ext cx="385466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0" name="Square"/>
          <p:cNvSpPr/>
          <p:nvPr/>
        </p:nvSpPr>
        <p:spPr>
          <a:xfrm>
            <a:off x="34506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1" name="Rectangle"/>
          <p:cNvSpPr/>
          <p:nvPr/>
        </p:nvSpPr>
        <p:spPr>
          <a:xfrm>
            <a:off x="3730054" y="7053411"/>
            <a:ext cx="385466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2" name="Square"/>
          <p:cNvSpPr/>
          <p:nvPr/>
        </p:nvSpPr>
        <p:spPr>
          <a:xfrm>
            <a:off x="40348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3" name="Rectangle"/>
          <p:cNvSpPr/>
          <p:nvPr/>
        </p:nvSpPr>
        <p:spPr>
          <a:xfrm>
            <a:off x="4314254" y="7053411"/>
            <a:ext cx="385466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4" name="Square"/>
          <p:cNvSpPr/>
          <p:nvPr/>
        </p:nvSpPr>
        <p:spPr>
          <a:xfrm>
            <a:off x="46317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5" name="CPU X"/>
          <p:cNvSpPr/>
          <p:nvPr/>
        </p:nvSpPr>
        <p:spPr>
          <a:xfrm>
            <a:off x="2574354" y="7345511"/>
            <a:ext cx="2341266" cy="759173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346" name="Process A"/>
          <p:cNvSpPr/>
          <p:nvPr/>
        </p:nvSpPr>
        <p:spPr>
          <a:xfrm>
            <a:off x="2574354" y="6289327"/>
            <a:ext cx="2341266" cy="812801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Process A</a:t>
            </a:r>
          </a:p>
        </p:txBody>
      </p:sp>
      <p:grpSp>
        <p:nvGrpSpPr>
          <p:cNvPr id="1352" name="Group"/>
          <p:cNvGrpSpPr/>
          <p:nvPr/>
        </p:nvGrpSpPr>
        <p:grpSpPr>
          <a:xfrm>
            <a:off x="2782540" y="3261742"/>
            <a:ext cx="1855342" cy="759173"/>
            <a:chOff x="0" y="0"/>
            <a:chExt cx="1855341" cy="759172"/>
          </a:xfrm>
        </p:grpSpPr>
        <p:sp>
          <p:nvSpPr>
            <p:cNvPr id="1347" name="Rectangle"/>
            <p:cNvSpPr/>
            <p:nvPr/>
          </p:nvSpPr>
          <p:spPr>
            <a:xfrm>
              <a:off x="231475" y="5517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48" name="Rectangle"/>
            <p:cNvSpPr/>
            <p:nvPr/>
          </p:nvSpPr>
          <p:spPr>
            <a:xfrm>
              <a:off x="694426" y="5517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49" name="Rectangle"/>
            <p:cNvSpPr/>
            <p:nvPr/>
          </p:nvSpPr>
          <p:spPr>
            <a:xfrm>
              <a:off x="1157376" y="551780"/>
              <a:ext cx="227585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0" name="Rectangle"/>
            <p:cNvSpPr/>
            <p:nvPr/>
          </p:nvSpPr>
          <p:spPr>
            <a:xfrm>
              <a:off x="1620327" y="5517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1" name="Process B"/>
            <p:cNvSpPr/>
            <p:nvPr/>
          </p:nvSpPr>
          <p:spPr>
            <a:xfrm>
              <a:off x="0" y="0"/>
              <a:ext cx="1855342" cy="548234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Process B</a:t>
              </a:r>
            </a:p>
          </p:txBody>
        </p:sp>
      </p:grpSp>
      <p:grpSp>
        <p:nvGrpSpPr>
          <p:cNvPr id="1358" name="Group"/>
          <p:cNvGrpSpPr/>
          <p:nvPr/>
        </p:nvGrpSpPr>
        <p:grpSpPr>
          <a:xfrm>
            <a:off x="2782540" y="4587626"/>
            <a:ext cx="1855342" cy="746474"/>
            <a:chOff x="0" y="317500"/>
            <a:chExt cx="1855341" cy="746472"/>
          </a:xfrm>
        </p:grpSpPr>
        <p:sp>
          <p:nvSpPr>
            <p:cNvPr id="1353" name="Rectangle"/>
            <p:cNvSpPr/>
            <p:nvPr/>
          </p:nvSpPr>
          <p:spPr>
            <a:xfrm>
              <a:off x="231475" y="8565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4" name="Rectangle"/>
            <p:cNvSpPr/>
            <p:nvPr/>
          </p:nvSpPr>
          <p:spPr>
            <a:xfrm>
              <a:off x="694426" y="8565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5" name="Rectangle"/>
            <p:cNvSpPr/>
            <p:nvPr/>
          </p:nvSpPr>
          <p:spPr>
            <a:xfrm>
              <a:off x="1157376" y="856580"/>
              <a:ext cx="227585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6" name="Rectangle"/>
            <p:cNvSpPr/>
            <p:nvPr/>
          </p:nvSpPr>
          <p:spPr>
            <a:xfrm>
              <a:off x="1620327" y="8565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7" name="Process Z"/>
            <p:cNvSpPr/>
            <p:nvPr/>
          </p:nvSpPr>
          <p:spPr>
            <a:xfrm>
              <a:off x="0" y="317500"/>
              <a:ext cx="1855342" cy="548234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Process Z</a:t>
              </a:r>
            </a:p>
          </p:txBody>
        </p:sp>
      </p:grpSp>
      <p:sp>
        <p:nvSpPr>
          <p:cNvPr id="1359" name="..."/>
          <p:cNvSpPr txBox="1"/>
          <p:nvPr/>
        </p:nvSpPr>
        <p:spPr>
          <a:xfrm>
            <a:off x="3561134" y="4073128"/>
            <a:ext cx="3710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...</a:t>
            </a:r>
          </a:p>
        </p:txBody>
      </p:sp>
      <p:sp>
        <p:nvSpPr>
          <p:cNvPr id="1360" name="waiting"/>
          <p:cNvSpPr txBox="1"/>
          <p:nvPr/>
        </p:nvSpPr>
        <p:spPr>
          <a:xfrm>
            <a:off x="1134988" y="4050679"/>
            <a:ext cx="9812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waiting</a:t>
            </a:r>
          </a:p>
        </p:txBody>
      </p:sp>
      <p:sp>
        <p:nvSpPr>
          <p:cNvPr id="1361" name="Callout"/>
          <p:cNvSpPr/>
          <p:nvPr/>
        </p:nvSpPr>
        <p:spPr>
          <a:xfrm>
            <a:off x="2251532" y="3049562"/>
            <a:ext cx="2536032" cy="24594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06" y="0"/>
                </a:moveTo>
                <a:cubicBezTo>
                  <a:pt x="4009" y="0"/>
                  <a:pt x="3607" y="415"/>
                  <a:pt x="3607" y="927"/>
                </a:cubicBezTo>
                <a:lnTo>
                  <a:pt x="3607" y="9230"/>
                </a:lnTo>
                <a:lnTo>
                  <a:pt x="0" y="11088"/>
                </a:lnTo>
                <a:lnTo>
                  <a:pt x="3607" y="12942"/>
                </a:lnTo>
                <a:lnTo>
                  <a:pt x="3607" y="20673"/>
                </a:lnTo>
                <a:cubicBezTo>
                  <a:pt x="3607" y="21185"/>
                  <a:pt x="4009" y="21600"/>
                  <a:pt x="4506" y="21600"/>
                </a:cubicBezTo>
                <a:lnTo>
                  <a:pt x="20701" y="21600"/>
                </a:lnTo>
                <a:cubicBezTo>
                  <a:pt x="21198" y="21600"/>
                  <a:pt x="21600" y="21185"/>
                  <a:pt x="21600" y="20673"/>
                </a:cubicBezTo>
                <a:lnTo>
                  <a:pt x="21600" y="927"/>
                </a:lnTo>
                <a:cubicBezTo>
                  <a:pt x="21600" y="415"/>
                  <a:pt x="21198" y="0"/>
                  <a:pt x="20701" y="0"/>
                </a:cubicBezTo>
                <a:lnTo>
                  <a:pt x="4506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62" name="running"/>
          <p:cNvSpPr txBox="1"/>
          <p:nvPr/>
        </p:nvSpPr>
        <p:spPr>
          <a:xfrm>
            <a:off x="1302022" y="6440313"/>
            <a:ext cx="10415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running</a:t>
            </a:r>
          </a:p>
        </p:txBody>
      </p:sp>
      <p:sp>
        <p:nvSpPr>
          <p:cNvPr id="1363" name="only one process can run on CPU at a time (or a few things if the CPU has multiple &quot;cores&quot;)"/>
          <p:cNvSpPr txBox="1"/>
          <p:nvPr/>
        </p:nvSpPr>
        <p:spPr>
          <a:xfrm>
            <a:off x="728039" y="8360767"/>
            <a:ext cx="580896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only one process can run on CPU at a time</a:t>
            </a:r>
            <a:br/>
            <a:r>
              <a:rPr sz="2300"/>
              <a:t>(or a few things if the CPU has multiple "cores")</a:t>
            </a:r>
          </a:p>
        </p:txBody>
      </p:sp>
      <p:sp>
        <p:nvSpPr>
          <p:cNvPr id="1368" name="Connection Line"/>
          <p:cNvSpPr/>
          <p:nvPr/>
        </p:nvSpPr>
        <p:spPr>
          <a:xfrm>
            <a:off x="2275989" y="5265119"/>
            <a:ext cx="647700" cy="1175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859" h="21600" extrusionOk="0">
                <a:moveTo>
                  <a:pt x="6159" y="21600"/>
                </a:moveTo>
                <a:cubicBezTo>
                  <a:pt x="-4741" y="13629"/>
                  <a:pt x="-1174" y="6429"/>
                  <a:pt x="16859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69" name="Connection Line"/>
          <p:cNvSpPr/>
          <p:nvPr/>
        </p:nvSpPr>
        <p:spPr>
          <a:xfrm>
            <a:off x="4834394" y="5194029"/>
            <a:ext cx="503430" cy="12464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502" h="21600" extrusionOk="0">
                <a:moveTo>
                  <a:pt x="0" y="0"/>
                </a:moveTo>
                <a:cubicBezTo>
                  <a:pt x="19026" y="2972"/>
                  <a:pt x="21600" y="10172"/>
                  <a:pt x="7723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66" name="OS decides"/>
          <p:cNvSpPr txBox="1"/>
          <p:nvPr/>
        </p:nvSpPr>
        <p:spPr>
          <a:xfrm>
            <a:off x="626766" y="5472813"/>
            <a:ext cx="15098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OS decides</a:t>
            </a:r>
          </a:p>
        </p:txBody>
      </p:sp>
      <p:sp>
        <p:nvSpPr>
          <p:cNvPr id="1367" name="[like CPU, hard drive, etc]"/>
          <p:cNvSpPr txBox="1"/>
          <p:nvPr/>
        </p:nvSpPr>
        <p:spPr>
          <a:xfrm>
            <a:off x="8215709" y="1006921"/>
            <a:ext cx="32819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[like CPU, hard drive, etc]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Harder to reproduce on different O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Harder to reproduce on different OS...</a:t>
            </a:r>
          </a:p>
        </p:txBody>
      </p:sp>
      <p:sp>
        <p:nvSpPr>
          <p:cNvPr id="1372" name="Rectangle"/>
          <p:cNvSpPr/>
          <p:nvPr/>
        </p:nvSpPr>
        <p:spPr>
          <a:xfrm>
            <a:off x="1029468" y="4782963"/>
            <a:ext cx="4561881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3" name="Square"/>
          <p:cNvSpPr/>
          <p:nvPr/>
        </p:nvSpPr>
        <p:spPr>
          <a:xfrm>
            <a:off x="13215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74" name="Square"/>
          <p:cNvSpPr/>
          <p:nvPr/>
        </p:nvSpPr>
        <p:spPr>
          <a:xfrm>
            <a:off x="1613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5" name="Square"/>
          <p:cNvSpPr/>
          <p:nvPr/>
        </p:nvSpPr>
        <p:spPr>
          <a:xfrm>
            <a:off x="19057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76" name="Square"/>
          <p:cNvSpPr/>
          <p:nvPr/>
        </p:nvSpPr>
        <p:spPr>
          <a:xfrm>
            <a:off x="2197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7" name="Square"/>
          <p:cNvSpPr/>
          <p:nvPr/>
        </p:nvSpPr>
        <p:spPr>
          <a:xfrm>
            <a:off x="24899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78" name="Square"/>
          <p:cNvSpPr/>
          <p:nvPr/>
        </p:nvSpPr>
        <p:spPr>
          <a:xfrm>
            <a:off x="27820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9" name="Square"/>
          <p:cNvSpPr/>
          <p:nvPr/>
        </p:nvSpPr>
        <p:spPr>
          <a:xfrm>
            <a:off x="30741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80" name="CPU X"/>
          <p:cNvSpPr/>
          <p:nvPr/>
        </p:nvSpPr>
        <p:spPr>
          <a:xfrm>
            <a:off x="1029468" y="5062363"/>
            <a:ext cx="4671766" cy="759174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381" name="Rectangle"/>
          <p:cNvSpPr/>
          <p:nvPr/>
        </p:nvSpPr>
        <p:spPr>
          <a:xfrm>
            <a:off x="3366268" y="3775546"/>
            <a:ext cx="2335264" cy="102790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2" name="bad.py"/>
          <p:cNvSpPr/>
          <p:nvPr/>
        </p:nvSpPr>
        <p:spPr>
          <a:xfrm>
            <a:off x="1028067" y="1494755"/>
            <a:ext cx="4674866" cy="759173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bad.py</a:t>
            </a:r>
          </a:p>
        </p:txBody>
      </p:sp>
      <p:sp>
        <p:nvSpPr>
          <p:cNvPr id="1383" name="Square"/>
          <p:cNvSpPr/>
          <p:nvPr/>
        </p:nvSpPr>
        <p:spPr>
          <a:xfrm>
            <a:off x="33662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4" name="Square"/>
          <p:cNvSpPr/>
          <p:nvPr/>
        </p:nvSpPr>
        <p:spPr>
          <a:xfrm>
            <a:off x="36583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5" name="Square"/>
          <p:cNvSpPr/>
          <p:nvPr/>
        </p:nvSpPr>
        <p:spPr>
          <a:xfrm>
            <a:off x="39504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6" name="Square"/>
          <p:cNvSpPr/>
          <p:nvPr/>
        </p:nvSpPr>
        <p:spPr>
          <a:xfrm>
            <a:off x="42425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7" name="Square"/>
          <p:cNvSpPr/>
          <p:nvPr/>
        </p:nvSpPr>
        <p:spPr>
          <a:xfrm>
            <a:off x="4534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8" name="Square"/>
          <p:cNvSpPr/>
          <p:nvPr/>
        </p:nvSpPr>
        <p:spPr>
          <a:xfrm>
            <a:off x="48267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9" name="Square"/>
          <p:cNvSpPr/>
          <p:nvPr/>
        </p:nvSpPr>
        <p:spPr>
          <a:xfrm>
            <a:off x="5118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0" name="Square"/>
          <p:cNvSpPr/>
          <p:nvPr/>
        </p:nvSpPr>
        <p:spPr>
          <a:xfrm>
            <a:off x="54109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1" name="Windows"/>
          <p:cNvSpPr/>
          <p:nvPr/>
        </p:nvSpPr>
        <p:spPr>
          <a:xfrm>
            <a:off x="1029468" y="3775546"/>
            <a:ext cx="233526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1392" name="Python Interpreter"/>
          <p:cNvSpPr/>
          <p:nvPr/>
        </p:nvSpPr>
        <p:spPr>
          <a:xfrm>
            <a:off x="1029468" y="2496963"/>
            <a:ext cx="4671766" cy="128840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/>
            </a:lvl1pPr>
          </a:lstStyle>
          <a:p>
            <a:r>
              <a:t>Python Interpreter</a:t>
            </a:r>
          </a:p>
        </p:txBody>
      </p:sp>
      <p:sp>
        <p:nvSpPr>
          <p:cNvPr id="1393" name="Oval"/>
          <p:cNvSpPr/>
          <p:nvPr/>
        </p:nvSpPr>
        <p:spPr>
          <a:xfrm>
            <a:off x="1030870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4" name="Oval"/>
          <p:cNvSpPr/>
          <p:nvPr/>
        </p:nvSpPr>
        <p:spPr>
          <a:xfrm>
            <a:off x="1612192" y="2345010"/>
            <a:ext cx="599449" cy="32154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5" name="Oval"/>
          <p:cNvSpPr/>
          <p:nvPr/>
        </p:nvSpPr>
        <p:spPr>
          <a:xfrm>
            <a:off x="2185362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6" name="Oval"/>
          <p:cNvSpPr/>
          <p:nvPr/>
        </p:nvSpPr>
        <p:spPr>
          <a:xfrm>
            <a:off x="2766684" y="2345010"/>
            <a:ext cx="599449" cy="32154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7" name="Oval"/>
          <p:cNvSpPr/>
          <p:nvPr/>
        </p:nvSpPr>
        <p:spPr>
          <a:xfrm>
            <a:off x="1030870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8" name="Oval"/>
          <p:cNvSpPr/>
          <p:nvPr/>
        </p:nvSpPr>
        <p:spPr>
          <a:xfrm>
            <a:off x="1612192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9" name="Oval"/>
          <p:cNvSpPr/>
          <p:nvPr/>
        </p:nvSpPr>
        <p:spPr>
          <a:xfrm>
            <a:off x="2185362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0" name="Oval"/>
          <p:cNvSpPr/>
          <p:nvPr/>
        </p:nvSpPr>
        <p:spPr>
          <a:xfrm>
            <a:off x="2766684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1" name="The Python interpreter mostly lets you…"/>
          <p:cNvSpPr txBox="1"/>
          <p:nvPr/>
        </p:nvSpPr>
        <p:spPr>
          <a:xfrm>
            <a:off x="864777" y="6590531"/>
            <a:ext cx="1204657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Python interpreter mostly lets you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[Python Programmer] ignore the CPU you run on.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But you still need to work a bit to "fit" the code to the OS.</a:t>
            </a:r>
          </a:p>
        </p:txBody>
      </p:sp>
      <p:sp>
        <p:nvSpPr>
          <p:cNvPr id="1402" name="f = open(&quot;/data/file.txt&quot;)…"/>
          <p:cNvSpPr txBox="1"/>
          <p:nvPr/>
        </p:nvSpPr>
        <p:spPr>
          <a:xfrm>
            <a:off x="7157938" y="2722066"/>
            <a:ext cx="4561880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f =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open("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data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file.txt")</a:t>
            </a:r>
          </a:p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...</a:t>
            </a:r>
          </a:p>
        </p:txBody>
      </p:sp>
      <p:sp>
        <p:nvSpPr>
          <p:cNvPr id="1403" name="Triangle"/>
          <p:cNvSpPr/>
          <p:nvPr/>
        </p:nvSpPr>
        <p:spPr>
          <a:xfrm>
            <a:off x="1029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4" name="Triangle"/>
          <p:cNvSpPr/>
          <p:nvPr/>
        </p:nvSpPr>
        <p:spPr>
          <a:xfrm>
            <a:off x="1410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5" name="Triangle"/>
          <p:cNvSpPr/>
          <p:nvPr/>
        </p:nvSpPr>
        <p:spPr>
          <a:xfrm>
            <a:off x="1791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6" name="Triangle"/>
          <p:cNvSpPr/>
          <p:nvPr/>
        </p:nvSpPr>
        <p:spPr>
          <a:xfrm>
            <a:off x="2172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7" name="Triangle"/>
          <p:cNvSpPr/>
          <p:nvPr/>
        </p:nvSpPr>
        <p:spPr>
          <a:xfrm>
            <a:off x="2553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8" name="Triangle"/>
          <p:cNvSpPr/>
          <p:nvPr/>
        </p:nvSpPr>
        <p:spPr>
          <a:xfrm>
            <a:off x="2934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9" name="Dingbat X"/>
          <p:cNvSpPr/>
          <p:nvPr/>
        </p:nvSpPr>
        <p:spPr>
          <a:xfrm>
            <a:off x="133009" y="2033971"/>
            <a:ext cx="599449" cy="708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Welcome to Data Programming II!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Welcome to Data Programming II!</a:t>
            </a:r>
          </a:p>
        </p:txBody>
      </p:sp>
      <p:sp>
        <p:nvSpPr>
          <p:cNvPr id="178" name="Builds on CS 301 220.  https://stat.wisc.edu/undergraduate-data-science-studies/"/>
          <p:cNvSpPr txBox="1">
            <a:spLocks noGrp="1"/>
          </p:cNvSpPr>
          <p:nvPr>
            <p:ph type="body" sz="quarter" idx="1"/>
          </p:nvPr>
        </p:nvSpPr>
        <p:spPr>
          <a:xfrm>
            <a:off x="952500" y="1333896"/>
            <a:ext cx="11490929" cy="902346"/>
          </a:xfrm>
          <a:prstGeom prst="rect">
            <a:avLst/>
          </a:prstGeom>
        </p:spPr>
        <p:txBody>
          <a:bodyPr anchor="t"/>
          <a:lstStyle/>
          <a:p>
            <a:pPr marL="0" indent="0" defTabSz="519937">
              <a:spcBef>
                <a:spcPts val="3700"/>
              </a:spcBef>
              <a:buSzTx/>
              <a:buNone/>
              <a:defRPr sz="2848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Builds on CS </a:t>
            </a:r>
            <a:r>
              <a:rPr strike="sngStrike"/>
              <a:t>301</a:t>
            </a:r>
            <a:r>
              <a:t> 220.  </a:t>
            </a:r>
            <a:r>
              <a:rPr u="sng">
                <a:hlinkClick r:id="rId2"/>
              </a:rPr>
              <a:t>https://stat.wisc.edu/undergraduate-data-science-studies/</a:t>
            </a:r>
          </a:p>
        </p:txBody>
      </p:sp>
      <p:sp>
        <p:nvSpPr>
          <p:cNvPr id="179" name="CS 220"/>
          <p:cNvSpPr txBox="1"/>
          <p:nvPr/>
        </p:nvSpPr>
        <p:spPr>
          <a:xfrm>
            <a:off x="2523143" y="2231663"/>
            <a:ext cx="1908871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t>CS 220</a:t>
            </a:r>
          </a:p>
        </p:txBody>
      </p:sp>
      <p:sp>
        <p:nvSpPr>
          <p:cNvPr id="180" name="CS 320"/>
          <p:cNvSpPr txBox="1"/>
          <p:nvPr/>
        </p:nvSpPr>
        <p:spPr>
          <a:xfrm>
            <a:off x="8136851" y="2231663"/>
            <a:ext cx="1908870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t>CS 320</a:t>
            </a:r>
          </a:p>
        </p:txBody>
      </p:sp>
      <p:sp>
        <p:nvSpPr>
          <p:cNvPr id="181" name="Line"/>
          <p:cNvSpPr/>
          <p:nvPr/>
        </p:nvSpPr>
        <p:spPr>
          <a:xfrm>
            <a:off x="1763232" y="3266713"/>
            <a:ext cx="986946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2" name="writing correct code"/>
          <p:cNvSpPr txBox="1"/>
          <p:nvPr/>
        </p:nvSpPr>
        <p:spPr>
          <a:xfrm>
            <a:off x="1995944" y="4164197"/>
            <a:ext cx="296326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writing correct code</a:t>
            </a:r>
          </a:p>
        </p:txBody>
      </p:sp>
      <p:sp>
        <p:nvSpPr>
          <p:cNvPr id="183" name="writing efficient code"/>
          <p:cNvSpPr txBox="1"/>
          <p:nvPr/>
        </p:nvSpPr>
        <p:spPr>
          <a:xfrm>
            <a:off x="7547318" y="4162808"/>
            <a:ext cx="3087936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writing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efficient</a:t>
            </a:r>
            <a:r>
              <a:t> code</a:t>
            </a:r>
          </a:p>
        </p:txBody>
      </p:sp>
      <p:sp>
        <p:nvSpPr>
          <p:cNvPr id="184" name="using objects"/>
          <p:cNvSpPr txBox="1"/>
          <p:nvPr/>
        </p:nvSpPr>
        <p:spPr>
          <a:xfrm>
            <a:off x="2528129" y="4744768"/>
            <a:ext cx="189889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using objects</a:t>
            </a:r>
          </a:p>
        </p:txBody>
      </p:sp>
      <p:sp>
        <p:nvSpPr>
          <p:cNvPr id="185" name="designing new types of objects"/>
          <p:cNvSpPr txBox="1"/>
          <p:nvPr/>
        </p:nvSpPr>
        <p:spPr>
          <a:xfrm>
            <a:off x="6890639" y="4743379"/>
            <a:ext cx="4401295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designing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new types</a:t>
            </a:r>
            <a:r>
              <a:t> of objects</a:t>
            </a:r>
          </a:p>
        </p:txBody>
      </p:sp>
      <p:sp>
        <p:nvSpPr>
          <p:cNvPr id="186" name="lists+dicts"/>
          <p:cNvSpPr txBox="1"/>
          <p:nvPr/>
        </p:nvSpPr>
        <p:spPr>
          <a:xfrm>
            <a:off x="2741871" y="5905911"/>
            <a:ext cx="1471415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lists+dicts</a:t>
            </a:r>
          </a:p>
        </p:txBody>
      </p:sp>
      <p:sp>
        <p:nvSpPr>
          <p:cNvPr id="187" name="graphs+trees"/>
          <p:cNvSpPr txBox="1"/>
          <p:nvPr/>
        </p:nvSpPr>
        <p:spPr>
          <a:xfrm>
            <a:off x="8114489" y="5905911"/>
            <a:ext cx="1953594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graphs+trees</a:t>
            </a:r>
          </a:p>
        </p:txBody>
      </p:sp>
      <p:sp>
        <p:nvSpPr>
          <p:cNvPr id="188" name="analyzing datasets"/>
          <p:cNvSpPr txBox="1"/>
          <p:nvPr/>
        </p:nvSpPr>
        <p:spPr>
          <a:xfrm>
            <a:off x="2198661" y="6486483"/>
            <a:ext cx="2557835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analyzing datasets</a:t>
            </a:r>
          </a:p>
        </p:txBody>
      </p:sp>
      <p:sp>
        <p:nvSpPr>
          <p:cNvPr id="189" name="collecting+analyzing datasets"/>
          <p:cNvSpPr txBox="1"/>
          <p:nvPr/>
        </p:nvSpPr>
        <p:spPr>
          <a:xfrm>
            <a:off x="7015047" y="6485094"/>
            <a:ext cx="4152479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collecting</a:t>
            </a:r>
            <a:r>
              <a:t>+analyzing datasets</a:t>
            </a:r>
          </a:p>
        </p:txBody>
      </p:sp>
      <p:sp>
        <p:nvSpPr>
          <p:cNvPr id="190" name="getting results"/>
          <p:cNvSpPr txBox="1"/>
          <p:nvPr/>
        </p:nvSpPr>
        <p:spPr>
          <a:xfrm>
            <a:off x="2461714" y="3583625"/>
            <a:ext cx="203172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getting results</a:t>
            </a:r>
          </a:p>
        </p:txBody>
      </p:sp>
      <p:sp>
        <p:nvSpPr>
          <p:cNvPr id="191" name="getting reproducible results"/>
          <p:cNvSpPr txBox="1"/>
          <p:nvPr/>
        </p:nvSpPr>
        <p:spPr>
          <a:xfrm>
            <a:off x="7111586" y="3582236"/>
            <a:ext cx="3959400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getting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reproducible</a:t>
            </a:r>
            <a:r>
              <a:t> results</a:t>
            </a:r>
          </a:p>
        </p:txBody>
      </p:sp>
      <p:sp>
        <p:nvSpPr>
          <p:cNvPr id="192" name="Line"/>
          <p:cNvSpPr/>
          <p:nvPr/>
        </p:nvSpPr>
        <p:spPr>
          <a:xfrm flipV="1">
            <a:off x="6163887" y="2895427"/>
            <a:ext cx="1" cy="568994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3" name="plots"/>
          <p:cNvSpPr txBox="1"/>
          <p:nvPr/>
        </p:nvSpPr>
        <p:spPr>
          <a:xfrm>
            <a:off x="3083407" y="7067054"/>
            <a:ext cx="78834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plots</a:t>
            </a:r>
          </a:p>
        </p:txBody>
      </p:sp>
      <p:sp>
        <p:nvSpPr>
          <p:cNvPr id="194" name="animated visualizations"/>
          <p:cNvSpPr txBox="1"/>
          <p:nvPr/>
        </p:nvSpPr>
        <p:spPr>
          <a:xfrm>
            <a:off x="7463887" y="7067054"/>
            <a:ext cx="325479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animated visualizations</a:t>
            </a:r>
          </a:p>
        </p:txBody>
      </p:sp>
      <p:sp>
        <p:nvSpPr>
          <p:cNvPr id="195" name="functions:  f(obj)"/>
          <p:cNvSpPr txBox="1"/>
          <p:nvPr/>
        </p:nvSpPr>
        <p:spPr>
          <a:xfrm>
            <a:off x="2039526" y="5314314"/>
            <a:ext cx="2876105" cy="530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functions: 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f(obj)</a:t>
            </a:r>
          </a:p>
        </p:txBody>
      </p:sp>
      <p:sp>
        <p:nvSpPr>
          <p:cNvPr id="196" name="methods:  obj.f()"/>
          <p:cNvSpPr txBox="1"/>
          <p:nvPr/>
        </p:nvSpPr>
        <p:spPr>
          <a:xfrm>
            <a:off x="7543758" y="5312925"/>
            <a:ext cx="3095056" cy="532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methods</a:t>
            </a:r>
            <a:r>
              <a:t>: 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obj.f()</a:t>
            </a:r>
          </a:p>
        </p:txBody>
      </p:sp>
      <p:sp>
        <p:nvSpPr>
          <p:cNvPr id="197" name="tabular analysis"/>
          <p:cNvSpPr txBox="1"/>
          <p:nvPr/>
        </p:nvSpPr>
        <p:spPr>
          <a:xfrm>
            <a:off x="2392869" y="7647626"/>
            <a:ext cx="216941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tabular analysis</a:t>
            </a:r>
          </a:p>
        </p:txBody>
      </p:sp>
      <p:sp>
        <p:nvSpPr>
          <p:cNvPr id="198" name="simple machine learning"/>
          <p:cNvSpPr txBox="1"/>
          <p:nvPr/>
        </p:nvSpPr>
        <p:spPr>
          <a:xfrm>
            <a:off x="7321943" y="7647626"/>
            <a:ext cx="3538687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r>
              <a:t>simple machine learning</a:t>
            </a:r>
          </a:p>
        </p:txBody>
      </p:sp>
      <p:sp>
        <p:nvSpPr>
          <p:cNvPr id="199" name="CS 301 content (for review): https://tyler.caraza-harter.com/cs301/fall19/schedule.html"/>
          <p:cNvSpPr txBox="1"/>
          <p:nvPr/>
        </p:nvSpPr>
        <p:spPr>
          <a:xfrm>
            <a:off x="954601" y="8931906"/>
            <a:ext cx="1035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CS 301 content (for review): </a:t>
            </a:r>
            <a:r>
              <a:rPr u="sng">
                <a:hlinkClick r:id="rId3"/>
              </a:rPr>
              <a:t>https://tyler.caraza-harter.com/cs301/fall19/schedule.html</a:t>
            </a:r>
          </a:p>
        </p:txBody>
      </p:sp>
      <p:sp>
        <p:nvSpPr>
          <p:cNvPr id="200" name="Video"/>
          <p:cNvSpPr/>
          <p:nvPr/>
        </p:nvSpPr>
        <p:spPr>
          <a:xfrm>
            <a:off x="11614244" y="8931906"/>
            <a:ext cx="816476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6" y="0"/>
                </a:moveTo>
                <a:cubicBezTo>
                  <a:pt x="623" y="0"/>
                  <a:pt x="0" y="1113"/>
                  <a:pt x="0" y="2475"/>
                </a:cubicBezTo>
                <a:lnTo>
                  <a:pt x="0" y="19125"/>
                </a:lnTo>
                <a:cubicBezTo>
                  <a:pt x="0" y="20487"/>
                  <a:pt x="623" y="21600"/>
                  <a:pt x="1386" y="21600"/>
                </a:cubicBezTo>
                <a:lnTo>
                  <a:pt x="15853" y="21600"/>
                </a:lnTo>
                <a:cubicBezTo>
                  <a:pt x="16616" y="21600"/>
                  <a:pt x="17239" y="20487"/>
                  <a:pt x="17239" y="19125"/>
                </a:cubicBezTo>
                <a:lnTo>
                  <a:pt x="17239" y="15008"/>
                </a:lnTo>
                <a:cubicBezTo>
                  <a:pt x="17501" y="15278"/>
                  <a:pt x="17778" y="15564"/>
                  <a:pt x="17979" y="15771"/>
                </a:cubicBezTo>
                <a:lnTo>
                  <a:pt x="21000" y="18884"/>
                </a:lnTo>
                <a:cubicBezTo>
                  <a:pt x="21330" y="19224"/>
                  <a:pt x="21600" y="18948"/>
                  <a:pt x="21600" y="18268"/>
                </a:cubicBezTo>
                <a:lnTo>
                  <a:pt x="21600" y="12039"/>
                </a:lnTo>
                <a:cubicBezTo>
                  <a:pt x="21600" y="11358"/>
                  <a:pt x="21600" y="10242"/>
                  <a:pt x="21600" y="9561"/>
                </a:cubicBezTo>
                <a:lnTo>
                  <a:pt x="21600" y="3332"/>
                </a:lnTo>
                <a:cubicBezTo>
                  <a:pt x="21600" y="2652"/>
                  <a:pt x="21330" y="2376"/>
                  <a:pt x="21000" y="2716"/>
                </a:cubicBezTo>
                <a:lnTo>
                  <a:pt x="17979" y="5829"/>
                </a:lnTo>
                <a:cubicBezTo>
                  <a:pt x="17778" y="6036"/>
                  <a:pt x="17500" y="6322"/>
                  <a:pt x="17239" y="6592"/>
                </a:cubicBezTo>
                <a:lnTo>
                  <a:pt x="17239" y="2475"/>
                </a:lnTo>
                <a:cubicBezTo>
                  <a:pt x="17239" y="1113"/>
                  <a:pt x="16616" y="0"/>
                  <a:pt x="15853" y="0"/>
                </a:cubicBezTo>
                <a:lnTo>
                  <a:pt x="1386" y="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Harder to reproduce on different O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Harder to reproduce on different OS...</a:t>
            </a:r>
          </a:p>
        </p:txBody>
      </p:sp>
      <p:sp>
        <p:nvSpPr>
          <p:cNvPr id="1412" name="Rectangle"/>
          <p:cNvSpPr/>
          <p:nvPr/>
        </p:nvSpPr>
        <p:spPr>
          <a:xfrm>
            <a:off x="1029468" y="4782963"/>
            <a:ext cx="451120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3" name="Square"/>
          <p:cNvSpPr/>
          <p:nvPr/>
        </p:nvSpPr>
        <p:spPr>
          <a:xfrm>
            <a:off x="13215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14" name="Square"/>
          <p:cNvSpPr/>
          <p:nvPr/>
        </p:nvSpPr>
        <p:spPr>
          <a:xfrm>
            <a:off x="1613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5" name="Square"/>
          <p:cNvSpPr/>
          <p:nvPr/>
        </p:nvSpPr>
        <p:spPr>
          <a:xfrm>
            <a:off x="19057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16" name="Square"/>
          <p:cNvSpPr/>
          <p:nvPr/>
        </p:nvSpPr>
        <p:spPr>
          <a:xfrm>
            <a:off x="2197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7" name="Square"/>
          <p:cNvSpPr/>
          <p:nvPr/>
        </p:nvSpPr>
        <p:spPr>
          <a:xfrm>
            <a:off x="24899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18" name="Square"/>
          <p:cNvSpPr/>
          <p:nvPr/>
        </p:nvSpPr>
        <p:spPr>
          <a:xfrm>
            <a:off x="27820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9" name="Square"/>
          <p:cNvSpPr/>
          <p:nvPr/>
        </p:nvSpPr>
        <p:spPr>
          <a:xfrm>
            <a:off x="30741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20" name="CPU X"/>
          <p:cNvSpPr/>
          <p:nvPr/>
        </p:nvSpPr>
        <p:spPr>
          <a:xfrm>
            <a:off x="1029468" y="5062363"/>
            <a:ext cx="4671766" cy="759174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421" name="Rectangle"/>
          <p:cNvSpPr/>
          <p:nvPr/>
        </p:nvSpPr>
        <p:spPr>
          <a:xfrm>
            <a:off x="3366268" y="3775546"/>
            <a:ext cx="2335264" cy="102790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2" name="good.py"/>
          <p:cNvSpPr/>
          <p:nvPr/>
        </p:nvSpPr>
        <p:spPr>
          <a:xfrm>
            <a:off x="1028067" y="1748755"/>
            <a:ext cx="4674866" cy="759173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good.py</a:t>
            </a:r>
          </a:p>
        </p:txBody>
      </p:sp>
      <p:sp>
        <p:nvSpPr>
          <p:cNvPr id="1423" name="Square"/>
          <p:cNvSpPr/>
          <p:nvPr/>
        </p:nvSpPr>
        <p:spPr>
          <a:xfrm>
            <a:off x="33662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4" name="Square"/>
          <p:cNvSpPr/>
          <p:nvPr/>
        </p:nvSpPr>
        <p:spPr>
          <a:xfrm>
            <a:off x="36583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5" name="Square"/>
          <p:cNvSpPr/>
          <p:nvPr/>
        </p:nvSpPr>
        <p:spPr>
          <a:xfrm>
            <a:off x="39504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6" name="Square"/>
          <p:cNvSpPr/>
          <p:nvPr/>
        </p:nvSpPr>
        <p:spPr>
          <a:xfrm>
            <a:off x="42425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7" name="Square"/>
          <p:cNvSpPr/>
          <p:nvPr/>
        </p:nvSpPr>
        <p:spPr>
          <a:xfrm>
            <a:off x="4534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8" name="Square"/>
          <p:cNvSpPr/>
          <p:nvPr/>
        </p:nvSpPr>
        <p:spPr>
          <a:xfrm>
            <a:off x="48267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9" name="Square"/>
          <p:cNvSpPr/>
          <p:nvPr/>
        </p:nvSpPr>
        <p:spPr>
          <a:xfrm>
            <a:off x="5118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0" name="Square"/>
          <p:cNvSpPr/>
          <p:nvPr/>
        </p:nvSpPr>
        <p:spPr>
          <a:xfrm>
            <a:off x="54109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1" name="Windows"/>
          <p:cNvSpPr/>
          <p:nvPr/>
        </p:nvSpPr>
        <p:spPr>
          <a:xfrm>
            <a:off x="1029468" y="3775546"/>
            <a:ext cx="233526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1432" name="Python Interpreter"/>
          <p:cNvSpPr/>
          <p:nvPr/>
        </p:nvSpPr>
        <p:spPr>
          <a:xfrm>
            <a:off x="1029468" y="2496963"/>
            <a:ext cx="4671766" cy="128840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/>
            </a:lvl1pPr>
          </a:lstStyle>
          <a:p>
            <a:r>
              <a:t>Python Interpreter</a:t>
            </a:r>
          </a:p>
        </p:txBody>
      </p:sp>
      <p:sp>
        <p:nvSpPr>
          <p:cNvPr id="1433" name="Oval"/>
          <p:cNvSpPr/>
          <p:nvPr/>
        </p:nvSpPr>
        <p:spPr>
          <a:xfrm>
            <a:off x="1030870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4" name="Oval"/>
          <p:cNvSpPr/>
          <p:nvPr/>
        </p:nvSpPr>
        <p:spPr>
          <a:xfrm>
            <a:off x="1612192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5" name="Oval"/>
          <p:cNvSpPr/>
          <p:nvPr/>
        </p:nvSpPr>
        <p:spPr>
          <a:xfrm>
            <a:off x="2185362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6" name="Oval"/>
          <p:cNvSpPr/>
          <p:nvPr/>
        </p:nvSpPr>
        <p:spPr>
          <a:xfrm>
            <a:off x="2766684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7" name="Oval"/>
          <p:cNvSpPr/>
          <p:nvPr/>
        </p:nvSpPr>
        <p:spPr>
          <a:xfrm>
            <a:off x="1030870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8" name="Oval"/>
          <p:cNvSpPr/>
          <p:nvPr/>
        </p:nvSpPr>
        <p:spPr>
          <a:xfrm>
            <a:off x="1612192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9" name="Oval"/>
          <p:cNvSpPr/>
          <p:nvPr/>
        </p:nvSpPr>
        <p:spPr>
          <a:xfrm>
            <a:off x="2185362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40" name="Oval"/>
          <p:cNvSpPr/>
          <p:nvPr/>
        </p:nvSpPr>
        <p:spPr>
          <a:xfrm>
            <a:off x="2766684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41" name="The Python interpreter mostly lets you…"/>
          <p:cNvSpPr txBox="1"/>
          <p:nvPr/>
        </p:nvSpPr>
        <p:spPr>
          <a:xfrm>
            <a:off x="864777" y="6590531"/>
            <a:ext cx="1204657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Python interpreter mostly lets you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[Python Programmer] ignore the CPU you run on.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But you still need to work a bit to "fit" the code to the OS.</a:t>
            </a:r>
          </a:p>
        </p:txBody>
      </p:sp>
      <p:sp>
        <p:nvSpPr>
          <p:cNvPr id="1442" name="f = open(&quot;c:\data\file.txt&quot;)…"/>
          <p:cNvSpPr txBox="1"/>
          <p:nvPr/>
        </p:nvSpPr>
        <p:spPr>
          <a:xfrm>
            <a:off x="7157938" y="2722066"/>
            <a:ext cx="4927700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f =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open("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c:\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data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\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file.txt")</a:t>
            </a:r>
          </a:p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...</a:t>
            </a:r>
          </a:p>
        </p:txBody>
      </p:sp>
      <p:sp>
        <p:nvSpPr>
          <p:cNvPr id="1443" name="Dingbat Check"/>
          <p:cNvSpPr/>
          <p:nvPr/>
        </p:nvSpPr>
        <p:spPr>
          <a:xfrm>
            <a:off x="200129" y="2112096"/>
            <a:ext cx="599448" cy="5696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Harder to reproduce on different O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Harder to reproduce on different OS...</a:t>
            </a:r>
          </a:p>
        </p:txBody>
      </p:sp>
      <p:sp>
        <p:nvSpPr>
          <p:cNvPr id="1446" name="Rectangle"/>
          <p:cNvSpPr/>
          <p:nvPr/>
        </p:nvSpPr>
        <p:spPr>
          <a:xfrm>
            <a:off x="1029468" y="4782963"/>
            <a:ext cx="4671766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7" name="Square"/>
          <p:cNvSpPr/>
          <p:nvPr/>
        </p:nvSpPr>
        <p:spPr>
          <a:xfrm>
            <a:off x="13215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48" name="Square"/>
          <p:cNvSpPr/>
          <p:nvPr/>
        </p:nvSpPr>
        <p:spPr>
          <a:xfrm>
            <a:off x="1613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9" name="Square"/>
          <p:cNvSpPr/>
          <p:nvPr/>
        </p:nvSpPr>
        <p:spPr>
          <a:xfrm>
            <a:off x="19057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0" name="Square"/>
          <p:cNvSpPr/>
          <p:nvPr/>
        </p:nvSpPr>
        <p:spPr>
          <a:xfrm>
            <a:off x="2197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1" name="Square"/>
          <p:cNvSpPr/>
          <p:nvPr/>
        </p:nvSpPr>
        <p:spPr>
          <a:xfrm>
            <a:off x="24899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2" name="Square"/>
          <p:cNvSpPr/>
          <p:nvPr/>
        </p:nvSpPr>
        <p:spPr>
          <a:xfrm>
            <a:off x="27820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3" name="Square"/>
          <p:cNvSpPr/>
          <p:nvPr/>
        </p:nvSpPr>
        <p:spPr>
          <a:xfrm>
            <a:off x="30741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4" name="CPU X"/>
          <p:cNvSpPr/>
          <p:nvPr/>
        </p:nvSpPr>
        <p:spPr>
          <a:xfrm>
            <a:off x="1029468" y="5062363"/>
            <a:ext cx="4671766" cy="759174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455" name="Rectangle"/>
          <p:cNvSpPr/>
          <p:nvPr/>
        </p:nvSpPr>
        <p:spPr>
          <a:xfrm>
            <a:off x="3366268" y="3775546"/>
            <a:ext cx="2335264" cy="102790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6" name="good.py"/>
          <p:cNvSpPr/>
          <p:nvPr/>
        </p:nvSpPr>
        <p:spPr>
          <a:xfrm>
            <a:off x="1028067" y="1748755"/>
            <a:ext cx="4674866" cy="759173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good.py</a:t>
            </a:r>
          </a:p>
        </p:txBody>
      </p:sp>
      <p:sp>
        <p:nvSpPr>
          <p:cNvPr id="1457" name="Square"/>
          <p:cNvSpPr/>
          <p:nvPr/>
        </p:nvSpPr>
        <p:spPr>
          <a:xfrm>
            <a:off x="33662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8" name="Square"/>
          <p:cNvSpPr/>
          <p:nvPr/>
        </p:nvSpPr>
        <p:spPr>
          <a:xfrm>
            <a:off x="36583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9" name="Square"/>
          <p:cNvSpPr/>
          <p:nvPr/>
        </p:nvSpPr>
        <p:spPr>
          <a:xfrm>
            <a:off x="39504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0" name="Square"/>
          <p:cNvSpPr/>
          <p:nvPr/>
        </p:nvSpPr>
        <p:spPr>
          <a:xfrm>
            <a:off x="42425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1" name="Square"/>
          <p:cNvSpPr/>
          <p:nvPr/>
        </p:nvSpPr>
        <p:spPr>
          <a:xfrm>
            <a:off x="4534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2" name="Square"/>
          <p:cNvSpPr/>
          <p:nvPr/>
        </p:nvSpPr>
        <p:spPr>
          <a:xfrm>
            <a:off x="48267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3" name="Square"/>
          <p:cNvSpPr/>
          <p:nvPr/>
        </p:nvSpPr>
        <p:spPr>
          <a:xfrm>
            <a:off x="5118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4" name="Square"/>
          <p:cNvSpPr/>
          <p:nvPr/>
        </p:nvSpPr>
        <p:spPr>
          <a:xfrm>
            <a:off x="54109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5" name="Windows"/>
          <p:cNvSpPr/>
          <p:nvPr/>
        </p:nvSpPr>
        <p:spPr>
          <a:xfrm>
            <a:off x="1029468" y="3775546"/>
            <a:ext cx="233526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1466" name="Python Interpreter"/>
          <p:cNvSpPr/>
          <p:nvPr/>
        </p:nvSpPr>
        <p:spPr>
          <a:xfrm>
            <a:off x="1029468" y="2496963"/>
            <a:ext cx="4671766" cy="128840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/>
            </a:lvl1pPr>
          </a:lstStyle>
          <a:p>
            <a:r>
              <a:t>Python Interpreter</a:t>
            </a:r>
          </a:p>
        </p:txBody>
      </p:sp>
      <p:sp>
        <p:nvSpPr>
          <p:cNvPr id="1467" name="Oval"/>
          <p:cNvSpPr/>
          <p:nvPr/>
        </p:nvSpPr>
        <p:spPr>
          <a:xfrm>
            <a:off x="1030870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8" name="Oval"/>
          <p:cNvSpPr/>
          <p:nvPr/>
        </p:nvSpPr>
        <p:spPr>
          <a:xfrm>
            <a:off x="1612192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9" name="Oval"/>
          <p:cNvSpPr/>
          <p:nvPr/>
        </p:nvSpPr>
        <p:spPr>
          <a:xfrm>
            <a:off x="2185362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0" name="Oval"/>
          <p:cNvSpPr/>
          <p:nvPr/>
        </p:nvSpPr>
        <p:spPr>
          <a:xfrm>
            <a:off x="2766684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1" name="Oval"/>
          <p:cNvSpPr/>
          <p:nvPr/>
        </p:nvSpPr>
        <p:spPr>
          <a:xfrm>
            <a:off x="1030870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2" name="Oval"/>
          <p:cNvSpPr/>
          <p:nvPr/>
        </p:nvSpPr>
        <p:spPr>
          <a:xfrm>
            <a:off x="1612192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3" name="Oval"/>
          <p:cNvSpPr/>
          <p:nvPr/>
        </p:nvSpPr>
        <p:spPr>
          <a:xfrm>
            <a:off x="2185362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4" name="Oval"/>
          <p:cNvSpPr/>
          <p:nvPr/>
        </p:nvSpPr>
        <p:spPr>
          <a:xfrm>
            <a:off x="2766684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5" name="The Python interpreter mostly lets you…"/>
          <p:cNvSpPr txBox="1"/>
          <p:nvPr/>
        </p:nvSpPr>
        <p:spPr>
          <a:xfrm>
            <a:off x="864777" y="6590531"/>
            <a:ext cx="1204657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Python interpreter mostly lets you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[Python Programmer] ignore the CPU you run on.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But you still need to work a bit to "fit" the code to the OS.</a:t>
            </a:r>
          </a:p>
        </p:txBody>
      </p:sp>
      <p:sp>
        <p:nvSpPr>
          <p:cNvPr id="1476" name="# solution 1:…"/>
          <p:cNvSpPr txBox="1"/>
          <p:nvPr/>
        </p:nvSpPr>
        <p:spPr>
          <a:xfrm>
            <a:off x="6205438" y="2214066"/>
            <a:ext cx="65666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/>
            </a:pPr>
            <a:r>
              <a:t># solution 1:</a:t>
            </a:r>
          </a:p>
          <a:p>
            <a:pPr algn="l">
              <a:defRPr sz="2100" b="0"/>
            </a:pPr>
            <a:r>
              <a:t>f =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open(os.path.join("data", "file.txt"))</a:t>
            </a:r>
          </a:p>
          <a:p>
            <a:pPr algn="l">
              <a:defRPr sz="2100"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...</a:t>
            </a:r>
          </a:p>
        </p:txBody>
      </p:sp>
      <p:sp>
        <p:nvSpPr>
          <p:cNvPr id="1477" name="Dingbat Check"/>
          <p:cNvSpPr/>
          <p:nvPr/>
        </p:nvSpPr>
        <p:spPr>
          <a:xfrm>
            <a:off x="200129" y="2112096"/>
            <a:ext cx="599448" cy="5696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8" name="# solution 2:…"/>
          <p:cNvSpPr txBox="1"/>
          <p:nvPr/>
        </p:nvSpPr>
        <p:spPr>
          <a:xfrm>
            <a:off x="6205438" y="3903166"/>
            <a:ext cx="643071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/>
            </a:pPr>
            <a:r>
              <a:t># solution 2:</a:t>
            </a:r>
          </a:p>
          <a:p>
            <a:pPr algn="l">
              <a:defRPr sz="2100" b="0"/>
            </a:pPr>
            <a:r>
              <a:t>tell anybody reproducing your results to use the same OS!</a:t>
            </a:r>
          </a:p>
        </p:txBody>
      </p:sp>
      <p:sp>
        <p:nvSpPr>
          <p:cNvPr id="1479" name="tradeoffs?"/>
          <p:cNvSpPr txBox="1"/>
          <p:nvPr/>
        </p:nvSpPr>
        <p:spPr>
          <a:xfrm>
            <a:off x="8605217" y="5262066"/>
            <a:ext cx="1631157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tradeoffs?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VMs (Virtual Machines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VMs (Virtual Machines)</a:t>
            </a:r>
          </a:p>
        </p:txBody>
      </p:sp>
      <p:sp>
        <p:nvSpPr>
          <p:cNvPr id="1482" name="popular virtual…"/>
          <p:cNvSpPr txBox="1"/>
          <p:nvPr/>
        </p:nvSpPr>
        <p:spPr>
          <a:xfrm>
            <a:off x="9670522" y="587786"/>
            <a:ext cx="283171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 b="0"/>
            </a:pPr>
            <a:r>
              <a:t>popular virtual</a:t>
            </a:r>
          </a:p>
          <a:p>
            <a:pPr>
              <a:defRPr sz="3000" b="0"/>
            </a:pPr>
            <a:r>
              <a:t>machine software</a:t>
            </a:r>
          </a:p>
        </p:txBody>
      </p:sp>
      <p:grpSp>
        <p:nvGrpSpPr>
          <p:cNvPr id="1486" name="Group"/>
          <p:cNvGrpSpPr/>
          <p:nvPr/>
        </p:nvGrpSpPr>
        <p:grpSpPr>
          <a:xfrm>
            <a:off x="10247928" y="1924228"/>
            <a:ext cx="1676905" cy="5569933"/>
            <a:chOff x="0" y="0"/>
            <a:chExt cx="1676904" cy="5569932"/>
          </a:xfrm>
        </p:grpSpPr>
        <p:pic>
          <p:nvPicPr>
            <p:cNvPr id="1483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530" y="1853040"/>
              <a:ext cx="1595844" cy="159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84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30" y="0"/>
              <a:ext cx="1595844" cy="159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85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777113"/>
              <a:ext cx="1676905" cy="17928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87" name="Physical Machine…"/>
          <p:cNvSpPr/>
          <p:nvPr/>
        </p:nvSpPr>
        <p:spPr>
          <a:xfrm>
            <a:off x="711968" y="6607646"/>
            <a:ext cx="8124430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800" b="0">
                <a:solidFill>
                  <a:srgbClr val="FFFFFF"/>
                </a:solidFill>
              </a:defRPr>
            </a:pPr>
            <a:r>
              <a:t>Physical Machine</a:t>
            </a:r>
          </a:p>
          <a:p>
            <a:pPr>
              <a:defRPr sz="2800" b="0">
                <a:solidFill>
                  <a:srgbClr val="FFFFFF"/>
                </a:solidFill>
              </a:defRPr>
            </a:pPr>
            <a:r>
              <a:t>[CPU, memory, etc]</a:t>
            </a:r>
          </a:p>
        </p:txBody>
      </p:sp>
      <p:sp>
        <p:nvSpPr>
          <p:cNvPr id="1488" name="Mac Operating System"/>
          <p:cNvSpPr/>
          <p:nvPr/>
        </p:nvSpPr>
        <p:spPr>
          <a:xfrm>
            <a:off x="711968" y="6022652"/>
            <a:ext cx="8124430" cy="54570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FFFFFF"/>
                </a:solidFill>
              </a:defRPr>
            </a:lvl1pPr>
          </a:lstStyle>
          <a:p>
            <a:r>
              <a:t>Mac Operating System</a:t>
            </a:r>
          </a:p>
        </p:txBody>
      </p:sp>
      <p:grpSp>
        <p:nvGrpSpPr>
          <p:cNvPr id="1491" name="Virtual Machine"/>
          <p:cNvGrpSpPr/>
          <p:nvPr/>
        </p:nvGrpSpPr>
        <p:grpSpPr>
          <a:xfrm>
            <a:off x="3504654" y="4914366"/>
            <a:ext cx="2539058" cy="1104107"/>
            <a:chOff x="0" y="0"/>
            <a:chExt cx="2539057" cy="1104106"/>
          </a:xfrm>
        </p:grpSpPr>
        <p:sp>
          <p:nvSpPr>
            <p:cNvPr id="1490" name="Virtual Machine"/>
            <p:cNvSpPr/>
            <p:nvPr/>
          </p:nvSpPr>
          <p:spPr>
            <a:xfrm>
              <a:off x="38100" y="38100"/>
              <a:ext cx="2462858" cy="102790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Virtual Machine</a:t>
              </a:r>
            </a:p>
          </p:txBody>
        </p:sp>
        <p:pic>
          <p:nvPicPr>
            <p:cNvPr id="1489" name="Virtual Machine Virtual Machine" descr="Virtual Machine Virtual Mach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539058" cy="1104107"/>
            </a:xfrm>
            <a:prstGeom prst="rect">
              <a:avLst/>
            </a:prstGeom>
            <a:effectLst/>
          </p:spPr>
        </p:pic>
      </p:grpSp>
      <p:grpSp>
        <p:nvGrpSpPr>
          <p:cNvPr id="1494" name="Virtual Machine"/>
          <p:cNvGrpSpPr/>
          <p:nvPr/>
        </p:nvGrpSpPr>
        <p:grpSpPr>
          <a:xfrm>
            <a:off x="6334174" y="4914366"/>
            <a:ext cx="2539059" cy="1104107"/>
            <a:chOff x="0" y="0"/>
            <a:chExt cx="2539057" cy="1104106"/>
          </a:xfrm>
        </p:grpSpPr>
        <p:sp>
          <p:nvSpPr>
            <p:cNvPr id="1493" name="Virtual Machine"/>
            <p:cNvSpPr/>
            <p:nvPr/>
          </p:nvSpPr>
          <p:spPr>
            <a:xfrm>
              <a:off x="38100" y="38100"/>
              <a:ext cx="2462858" cy="102790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Virtual Machine</a:t>
              </a:r>
            </a:p>
          </p:txBody>
        </p:sp>
        <p:pic>
          <p:nvPicPr>
            <p:cNvPr id="1492" name="Virtual Machine Virtual Machine" descr="Virtual Machine Virtual Mach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539058" cy="1104107"/>
            </a:xfrm>
            <a:prstGeom prst="rect">
              <a:avLst/>
            </a:prstGeom>
            <a:effectLst/>
          </p:spPr>
        </p:pic>
      </p:grpSp>
      <p:sp>
        <p:nvSpPr>
          <p:cNvPr id="1495" name="Mac OS X…"/>
          <p:cNvSpPr/>
          <p:nvPr/>
        </p:nvSpPr>
        <p:spPr>
          <a:xfrm>
            <a:off x="713233" y="3434370"/>
            <a:ext cx="2462859" cy="2546003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Mac OS X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Programs</a:t>
            </a:r>
          </a:p>
        </p:txBody>
      </p:sp>
      <p:pic>
        <p:nvPicPr>
          <p:cNvPr id="1496" name="Image" descr="Image"/>
          <p:cNvPicPr>
            <a:picLocks noChangeAspect="1"/>
          </p:cNvPicPr>
          <p:nvPr/>
        </p:nvPicPr>
        <p:blipFill>
          <a:blip r:embed="rId6"/>
          <a:srcRect l="12418" t="36609" r="10084" b="33230"/>
          <a:stretch>
            <a:fillRect/>
          </a:stretch>
        </p:blipFill>
        <p:spPr>
          <a:xfrm>
            <a:off x="6497265" y="2496785"/>
            <a:ext cx="2258593" cy="54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7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2150" y="3574956"/>
            <a:ext cx="1705025" cy="1705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8" name="Image" descr="Image"/>
          <p:cNvPicPr>
            <a:picLocks noChangeAspect="1"/>
          </p:cNvPicPr>
          <p:nvPr/>
        </p:nvPicPr>
        <p:blipFill>
          <a:blip r:embed="rId8"/>
          <a:srcRect l="39160" t="22059" r="39156" b="22044"/>
          <a:stretch>
            <a:fillRect/>
          </a:stretch>
        </p:blipFill>
        <p:spPr>
          <a:xfrm>
            <a:off x="4260353" y="2107622"/>
            <a:ext cx="1050530" cy="1523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6" extrusionOk="0">
                <a:moveTo>
                  <a:pt x="10755" y="1"/>
                </a:moveTo>
                <a:cubicBezTo>
                  <a:pt x="10266" y="-8"/>
                  <a:pt x="9774" y="32"/>
                  <a:pt x="9417" y="125"/>
                </a:cubicBezTo>
                <a:cubicBezTo>
                  <a:pt x="8690" y="313"/>
                  <a:pt x="7958" y="771"/>
                  <a:pt x="7613" y="1253"/>
                </a:cubicBezTo>
                <a:cubicBezTo>
                  <a:pt x="7342" y="1634"/>
                  <a:pt x="7348" y="1639"/>
                  <a:pt x="7295" y="3376"/>
                </a:cubicBezTo>
                <a:cubicBezTo>
                  <a:pt x="7261" y="4485"/>
                  <a:pt x="7197" y="5185"/>
                  <a:pt x="7124" y="5303"/>
                </a:cubicBezTo>
                <a:cubicBezTo>
                  <a:pt x="6785" y="5848"/>
                  <a:pt x="6100" y="6707"/>
                  <a:pt x="5182" y="7751"/>
                </a:cubicBezTo>
                <a:cubicBezTo>
                  <a:pt x="3700" y="9436"/>
                  <a:pt x="3378" y="9942"/>
                  <a:pt x="3329" y="10598"/>
                </a:cubicBezTo>
                <a:cubicBezTo>
                  <a:pt x="3293" y="11095"/>
                  <a:pt x="3259" y="11148"/>
                  <a:pt x="2848" y="11553"/>
                </a:cubicBezTo>
                <a:cubicBezTo>
                  <a:pt x="2445" y="11950"/>
                  <a:pt x="1955" y="12230"/>
                  <a:pt x="1820" y="12137"/>
                </a:cubicBezTo>
                <a:cubicBezTo>
                  <a:pt x="1788" y="12116"/>
                  <a:pt x="1679" y="12119"/>
                  <a:pt x="1583" y="12148"/>
                </a:cubicBezTo>
                <a:cubicBezTo>
                  <a:pt x="1487" y="12177"/>
                  <a:pt x="1390" y="12205"/>
                  <a:pt x="1363" y="12210"/>
                </a:cubicBezTo>
                <a:cubicBezTo>
                  <a:pt x="544" y="12380"/>
                  <a:pt x="485" y="12406"/>
                  <a:pt x="367" y="12643"/>
                </a:cubicBezTo>
                <a:cubicBezTo>
                  <a:pt x="301" y="12775"/>
                  <a:pt x="271" y="13047"/>
                  <a:pt x="294" y="13249"/>
                </a:cubicBezTo>
                <a:cubicBezTo>
                  <a:pt x="352" y="13771"/>
                  <a:pt x="340" y="14128"/>
                  <a:pt x="253" y="14322"/>
                </a:cubicBezTo>
                <a:cubicBezTo>
                  <a:pt x="212" y="14414"/>
                  <a:pt x="149" y="14659"/>
                  <a:pt x="122" y="14867"/>
                </a:cubicBezTo>
                <a:cubicBezTo>
                  <a:pt x="79" y="15205"/>
                  <a:pt x="105" y="15256"/>
                  <a:pt x="310" y="15355"/>
                </a:cubicBezTo>
                <a:cubicBezTo>
                  <a:pt x="684" y="15536"/>
                  <a:pt x="2181" y="15833"/>
                  <a:pt x="3370" y="15962"/>
                </a:cubicBezTo>
                <a:cubicBezTo>
                  <a:pt x="3541" y="15980"/>
                  <a:pt x="3807" y="16032"/>
                  <a:pt x="3958" y="16074"/>
                </a:cubicBezTo>
                <a:cubicBezTo>
                  <a:pt x="4108" y="16116"/>
                  <a:pt x="4281" y="16161"/>
                  <a:pt x="4341" y="16170"/>
                </a:cubicBezTo>
                <a:cubicBezTo>
                  <a:pt x="4401" y="16178"/>
                  <a:pt x="4601" y="16229"/>
                  <a:pt x="4782" y="16282"/>
                </a:cubicBezTo>
                <a:cubicBezTo>
                  <a:pt x="5436" y="16474"/>
                  <a:pt x="5741" y="16518"/>
                  <a:pt x="6381" y="16518"/>
                </a:cubicBezTo>
                <a:cubicBezTo>
                  <a:pt x="7205" y="16518"/>
                  <a:pt x="7588" y="16372"/>
                  <a:pt x="8038" y="15889"/>
                </a:cubicBezTo>
                <a:cubicBezTo>
                  <a:pt x="8219" y="15694"/>
                  <a:pt x="8465" y="15496"/>
                  <a:pt x="8585" y="15451"/>
                </a:cubicBezTo>
                <a:cubicBezTo>
                  <a:pt x="8704" y="15406"/>
                  <a:pt x="9307" y="15354"/>
                  <a:pt x="9923" y="15338"/>
                </a:cubicBezTo>
                <a:cubicBezTo>
                  <a:pt x="10742" y="15318"/>
                  <a:pt x="11137" y="15339"/>
                  <a:pt x="11726" y="15428"/>
                </a:cubicBezTo>
                <a:cubicBezTo>
                  <a:pt x="11790" y="15438"/>
                  <a:pt x="11845" y="15445"/>
                  <a:pt x="11914" y="15456"/>
                </a:cubicBezTo>
                <a:cubicBezTo>
                  <a:pt x="12931" y="15623"/>
                  <a:pt x="13176" y="15717"/>
                  <a:pt x="13358" y="16012"/>
                </a:cubicBezTo>
                <a:cubicBezTo>
                  <a:pt x="13527" y="16287"/>
                  <a:pt x="13803" y="16453"/>
                  <a:pt x="14272" y="16568"/>
                </a:cubicBezTo>
                <a:cubicBezTo>
                  <a:pt x="14721" y="16679"/>
                  <a:pt x="15292" y="16690"/>
                  <a:pt x="15782" y="16596"/>
                </a:cubicBezTo>
                <a:cubicBezTo>
                  <a:pt x="15982" y="16558"/>
                  <a:pt x="16172" y="16535"/>
                  <a:pt x="16198" y="16546"/>
                </a:cubicBezTo>
                <a:cubicBezTo>
                  <a:pt x="16224" y="16557"/>
                  <a:pt x="16313" y="16502"/>
                  <a:pt x="16394" y="16422"/>
                </a:cubicBezTo>
                <a:cubicBezTo>
                  <a:pt x="16552" y="16267"/>
                  <a:pt x="17969" y="15484"/>
                  <a:pt x="18458" y="15282"/>
                </a:cubicBezTo>
                <a:cubicBezTo>
                  <a:pt x="19424" y="14884"/>
                  <a:pt x="20516" y="14299"/>
                  <a:pt x="20621" y="14125"/>
                </a:cubicBezTo>
                <a:cubicBezTo>
                  <a:pt x="20795" y="13835"/>
                  <a:pt x="20669" y="13667"/>
                  <a:pt x="19870" y="13143"/>
                </a:cubicBezTo>
                <a:cubicBezTo>
                  <a:pt x="19194" y="12698"/>
                  <a:pt x="19137" y="12636"/>
                  <a:pt x="19005" y="12238"/>
                </a:cubicBezTo>
                <a:cubicBezTo>
                  <a:pt x="18907" y="11945"/>
                  <a:pt x="18769" y="11750"/>
                  <a:pt x="18573" y="11609"/>
                </a:cubicBezTo>
                <a:lnTo>
                  <a:pt x="18287" y="11402"/>
                </a:lnTo>
                <a:lnTo>
                  <a:pt x="18450" y="10952"/>
                </a:lnTo>
                <a:cubicBezTo>
                  <a:pt x="18800" y="9976"/>
                  <a:pt x="18366" y="9257"/>
                  <a:pt x="15921" y="6740"/>
                </a:cubicBezTo>
                <a:cubicBezTo>
                  <a:pt x="15044" y="5839"/>
                  <a:pt x="14251" y="4954"/>
                  <a:pt x="14158" y="4775"/>
                </a:cubicBezTo>
                <a:cubicBezTo>
                  <a:pt x="14032" y="4532"/>
                  <a:pt x="13969" y="4102"/>
                  <a:pt x="13913" y="3107"/>
                </a:cubicBezTo>
                <a:cubicBezTo>
                  <a:pt x="13872" y="2370"/>
                  <a:pt x="13795" y="1679"/>
                  <a:pt x="13742" y="1568"/>
                </a:cubicBezTo>
                <a:cubicBezTo>
                  <a:pt x="13434" y="920"/>
                  <a:pt x="12815" y="405"/>
                  <a:pt x="12069" y="175"/>
                </a:cubicBezTo>
                <a:cubicBezTo>
                  <a:pt x="11726" y="70"/>
                  <a:pt x="11244" y="10"/>
                  <a:pt x="10755" y="1"/>
                </a:cubicBezTo>
                <a:close/>
                <a:moveTo>
                  <a:pt x="5590" y="17557"/>
                </a:moveTo>
                <a:cubicBezTo>
                  <a:pt x="5377" y="17546"/>
                  <a:pt x="5157" y="17605"/>
                  <a:pt x="5051" y="17742"/>
                </a:cubicBezTo>
                <a:cubicBezTo>
                  <a:pt x="4903" y="17933"/>
                  <a:pt x="5018" y="18197"/>
                  <a:pt x="5280" y="18270"/>
                </a:cubicBezTo>
                <a:cubicBezTo>
                  <a:pt x="5398" y="18303"/>
                  <a:pt x="5551" y="18320"/>
                  <a:pt x="5622" y="18304"/>
                </a:cubicBezTo>
                <a:cubicBezTo>
                  <a:pt x="5694" y="18288"/>
                  <a:pt x="5792" y="18276"/>
                  <a:pt x="5843" y="18276"/>
                </a:cubicBezTo>
                <a:cubicBezTo>
                  <a:pt x="5978" y="18276"/>
                  <a:pt x="6138" y="17943"/>
                  <a:pt x="6071" y="17798"/>
                </a:cubicBezTo>
                <a:cubicBezTo>
                  <a:pt x="6004" y="17653"/>
                  <a:pt x="5802" y="17567"/>
                  <a:pt x="5590" y="17557"/>
                </a:cubicBezTo>
                <a:close/>
                <a:moveTo>
                  <a:pt x="1118" y="17804"/>
                </a:moveTo>
                <a:cubicBezTo>
                  <a:pt x="76" y="17804"/>
                  <a:pt x="0" y="17812"/>
                  <a:pt x="0" y="17933"/>
                </a:cubicBezTo>
                <a:cubicBezTo>
                  <a:pt x="0" y="18030"/>
                  <a:pt x="81" y="18069"/>
                  <a:pt x="318" y="18085"/>
                </a:cubicBezTo>
                <a:lnTo>
                  <a:pt x="628" y="18107"/>
                </a:lnTo>
                <a:lnTo>
                  <a:pt x="661" y="19646"/>
                </a:lnTo>
                <a:cubicBezTo>
                  <a:pt x="684" y="20980"/>
                  <a:pt x="662" y="21197"/>
                  <a:pt x="530" y="21263"/>
                </a:cubicBezTo>
                <a:cubicBezTo>
                  <a:pt x="447" y="21305"/>
                  <a:pt x="292" y="21321"/>
                  <a:pt x="188" y="21303"/>
                </a:cubicBezTo>
                <a:cubicBezTo>
                  <a:pt x="57" y="21279"/>
                  <a:pt x="0" y="21307"/>
                  <a:pt x="0" y="21381"/>
                </a:cubicBezTo>
                <a:cubicBezTo>
                  <a:pt x="0" y="21477"/>
                  <a:pt x="223" y="21488"/>
                  <a:pt x="2040" y="21488"/>
                </a:cubicBezTo>
                <a:lnTo>
                  <a:pt x="4088" y="21488"/>
                </a:lnTo>
                <a:lnTo>
                  <a:pt x="4088" y="20982"/>
                </a:lnTo>
                <a:lnTo>
                  <a:pt x="4088" y="20483"/>
                </a:lnTo>
                <a:lnTo>
                  <a:pt x="3811" y="20483"/>
                </a:lnTo>
                <a:cubicBezTo>
                  <a:pt x="3552" y="20483"/>
                  <a:pt x="3522" y="20507"/>
                  <a:pt x="3476" y="20786"/>
                </a:cubicBezTo>
                <a:cubicBezTo>
                  <a:pt x="3404" y="21229"/>
                  <a:pt x="3296" y="21286"/>
                  <a:pt x="2538" y="21286"/>
                </a:cubicBezTo>
                <a:cubicBezTo>
                  <a:pt x="2162" y="21286"/>
                  <a:pt x="1838" y="21254"/>
                  <a:pt x="1771" y="21207"/>
                </a:cubicBezTo>
                <a:cubicBezTo>
                  <a:pt x="1687" y="21150"/>
                  <a:pt x="1657" y="20715"/>
                  <a:pt x="1657" y="19680"/>
                </a:cubicBezTo>
                <a:cubicBezTo>
                  <a:pt x="1657" y="18182"/>
                  <a:pt x="1684" y="18073"/>
                  <a:pt x="2065" y="18073"/>
                </a:cubicBezTo>
                <a:cubicBezTo>
                  <a:pt x="2175" y="18073"/>
                  <a:pt x="2236" y="18023"/>
                  <a:pt x="2236" y="17939"/>
                </a:cubicBezTo>
                <a:cubicBezTo>
                  <a:pt x="2236" y="17812"/>
                  <a:pt x="2172" y="17804"/>
                  <a:pt x="1118" y="17804"/>
                </a:cubicBezTo>
                <a:close/>
                <a:moveTo>
                  <a:pt x="20996" y="18540"/>
                </a:moveTo>
                <a:cubicBezTo>
                  <a:pt x="20758" y="18540"/>
                  <a:pt x="20722" y="18558"/>
                  <a:pt x="20808" y="18629"/>
                </a:cubicBezTo>
                <a:cubicBezTo>
                  <a:pt x="20868" y="18679"/>
                  <a:pt x="20884" y="18740"/>
                  <a:pt x="20849" y="18764"/>
                </a:cubicBezTo>
                <a:cubicBezTo>
                  <a:pt x="20814" y="18788"/>
                  <a:pt x="20969" y="18809"/>
                  <a:pt x="21192" y="18809"/>
                </a:cubicBezTo>
                <a:cubicBezTo>
                  <a:pt x="21494" y="18809"/>
                  <a:pt x="21600" y="18780"/>
                  <a:pt x="21600" y="18702"/>
                </a:cubicBezTo>
                <a:cubicBezTo>
                  <a:pt x="21600" y="18645"/>
                  <a:pt x="21552" y="18619"/>
                  <a:pt x="21502" y="18641"/>
                </a:cubicBezTo>
                <a:cubicBezTo>
                  <a:pt x="21452" y="18662"/>
                  <a:pt x="21389" y="18644"/>
                  <a:pt x="21355" y="18607"/>
                </a:cubicBezTo>
                <a:cubicBezTo>
                  <a:pt x="21322" y="18569"/>
                  <a:pt x="21160" y="18540"/>
                  <a:pt x="20996" y="18540"/>
                </a:cubicBezTo>
                <a:close/>
                <a:moveTo>
                  <a:pt x="5728" y="18803"/>
                </a:moveTo>
                <a:cubicBezTo>
                  <a:pt x="5594" y="18777"/>
                  <a:pt x="5373" y="18844"/>
                  <a:pt x="5010" y="18938"/>
                </a:cubicBezTo>
                <a:cubicBezTo>
                  <a:pt x="4451" y="19084"/>
                  <a:pt x="4312" y="19259"/>
                  <a:pt x="4733" y="19292"/>
                </a:cubicBezTo>
                <a:lnTo>
                  <a:pt x="5010" y="19309"/>
                </a:lnTo>
                <a:lnTo>
                  <a:pt x="5035" y="20241"/>
                </a:lnTo>
                <a:cubicBezTo>
                  <a:pt x="5063" y="21208"/>
                  <a:pt x="5017" y="21353"/>
                  <a:pt x="4659" y="21353"/>
                </a:cubicBezTo>
                <a:cubicBezTo>
                  <a:pt x="4559" y="21353"/>
                  <a:pt x="4472" y="21397"/>
                  <a:pt x="4472" y="21454"/>
                </a:cubicBezTo>
                <a:cubicBezTo>
                  <a:pt x="4472" y="21542"/>
                  <a:pt x="4636" y="21559"/>
                  <a:pt x="5500" y="21550"/>
                </a:cubicBezTo>
                <a:cubicBezTo>
                  <a:pt x="6296" y="21541"/>
                  <a:pt x="6520" y="21515"/>
                  <a:pt x="6520" y="21443"/>
                </a:cubicBezTo>
                <a:cubicBezTo>
                  <a:pt x="6520" y="21392"/>
                  <a:pt x="6437" y="21353"/>
                  <a:pt x="6340" y="21353"/>
                </a:cubicBezTo>
                <a:cubicBezTo>
                  <a:pt x="5968" y="21353"/>
                  <a:pt x="5932" y="21232"/>
                  <a:pt x="5932" y="20000"/>
                </a:cubicBezTo>
                <a:cubicBezTo>
                  <a:pt x="5932" y="19146"/>
                  <a:pt x="5952" y="18848"/>
                  <a:pt x="5728" y="18803"/>
                </a:cubicBezTo>
                <a:close/>
                <a:moveTo>
                  <a:pt x="15553" y="18803"/>
                </a:moveTo>
                <a:cubicBezTo>
                  <a:pt x="15420" y="18777"/>
                  <a:pt x="15196" y="18838"/>
                  <a:pt x="14835" y="18933"/>
                </a:cubicBezTo>
                <a:cubicBezTo>
                  <a:pt x="14275" y="19079"/>
                  <a:pt x="14169" y="19194"/>
                  <a:pt x="14558" y="19225"/>
                </a:cubicBezTo>
                <a:lnTo>
                  <a:pt x="14835" y="19242"/>
                </a:lnTo>
                <a:lnTo>
                  <a:pt x="14860" y="20073"/>
                </a:lnTo>
                <a:cubicBezTo>
                  <a:pt x="14883" y="20774"/>
                  <a:pt x="14868" y="20922"/>
                  <a:pt x="14729" y="21027"/>
                </a:cubicBezTo>
                <a:cubicBezTo>
                  <a:pt x="14493" y="21207"/>
                  <a:pt x="13846" y="21194"/>
                  <a:pt x="13554" y="21005"/>
                </a:cubicBezTo>
                <a:cubicBezTo>
                  <a:pt x="13338" y="20865"/>
                  <a:pt x="13326" y="20823"/>
                  <a:pt x="13326" y="19837"/>
                </a:cubicBezTo>
                <a:cubicBezTo>
                  <a:pt x="13326" y="18660"/>
                  <a:pt x="13377" y="18707"/>
                  <a:pt x="12387" y="18921"/>
                </a:cubicBezTo>
                <a:cubicBezTo>
                  <a:pt x="11851" y="19038"/>
                  <a:pt x="11702" y="19187"/>
                  <a:pt x="12085" y="19225"/>
                </a:cubicBezTo>
                <a:cubicBezTo>
                  <a:pt x="12298" y="19245"/>
                  <a:pt x="12307" y="19270"/>
                  <a:pt x="12355" y="20179"/>
                </a:cubicBezTo>
                <a:cubicBezTo>
                  <a:pt x="12404" y="21126"/>
                  <a:pt x="12484" y="21348"/>
                  <a:pt x="12820" y="21482"/>
                </a:cubicBezTo>
                <a:cubicBezTo>
                  <a:pt x="13093" y="21592"/>
                  <a:pt x="13833" y="21560"/>
                  <a:pt x="14280" y="21421"/>
                </a:cubicBezTo>
                <a:cubicBezTo>
                  <a:pt x="14692" y="21292"/>
                  <a:pt x="14693" y="21291"/>
                  <a:pt x="14811" y="21421"/>
                </a:cubicBezTo>
                <a:cubicBezTo>
                  <a:pt x="14911" y="21531"/>
                  <a:pt x="15041" y="21555"/>
                  <a:pt x="15627" y="21555"/>
                </a:cubicBezTo>
                <a:cubicBezTo>
                  <a:pt x="16155" y="21555"/>
                  <a:pt x="16335" y="21531"/>
                  <a:pt x="16377" y="21454"/>
                </a:cubicBezTo>
                <a:cubicBezTo>
                  <a:pt x="16417" y="21383"/>
                  <a:pt x="16370" y="21353"/>
                  <a:pt x="16214" y="21353"/>
                </a:cubicBezTo>
                <a:cubicBezTo>
                  <a:pt x="15791" y="21353"/>
                  <a:pt x="15757" y="21259"/>
                  <a:pt x="15757" y="20000"/>
                </a:cubicBezTo>
                <a:cubicBezTo>
                  <a:pt x="15757" y="19146"/>
                  <a:pt x="15776" y="18848"/>
                  <a:pt x="15553" y="18803"/>
                </a:cubicBezTo>
                <a:close/>
                <a:moveTo>
                  <a:pt x="17610" y="18809"/>
                </a:moveTo>
                <a:cubicBezTo>
                  <a:pt x="16815" y="18809"/>
                  <a:pt x="16639" y="18829"/>
                  <a:pt x="16639" y="18910"/>
                </a:cubicBezTo>
                <a:cubicBezTo>
                  <a:pt x="16639" y="18965"/>
                  <a:pt x="16738" y="19023"/>
                  <a:pt x="16867" y="19045"/>
                </a:cubicBezTo>
                <a:cubicBezTo>
                  <a:pt x="17018" y="19071"/>
                  <a:pt x="17299" y="19282"/>
                  <a:pt x="17650" y="19635"/>
                </a:cubicBezTo>
                <a:cubicBezTo>
                  <a:pt x="17950" y="19935"/>
                  <a:pt x="18189" y="20205"/>
                  <a:pt x="18189" y="20236"/>
                </a:cubicBezTo>
                <a:cubicBezTo>
                  <a:pt x="18189" y="20266"/>
                  <a:pt x="17942" y="20516"/>
                  <a:pt x="17634" y="20792"/>
                </a:cubicBezTo>
                <a:cubicBezTo>
                  <a:pt x="17245" y="21141"/>
                  <a:pt x="16995" y="21305"/>
                  <a:pt x="16810" y="21331"/>
                </a:cubicBezTo>
                <a:cubicBezTo>
                  <a:pt x="16664" y="21351"/>
                  <a:pt x="16569" y="21394"/>
                  <a:pt x="16598" y="21426"/>
                </a:cubicBezTo>
                <a:cubicBezTo>
                  <a:pt x="16672" y="21509"/>
                  <a:pt x="18189" y="21504"/>
                  <a:pt x="18189" y="21421"/>
                </a:cubicBezTo>
                <a:cubicBezTo>
                  <a:pt x="18189" y="21384"/>
                  <a:pt x="18127" y="21353"/>
                  <a:pt x="18050" y="21353"/>
                </a:cubicBezTo>
                <a:cubicBezTo>
                  <a:pt x="17764" y="21353"/>
                  <a:pt x="17793" y="21203"/>
                  <a:pt x="18148" y="20848"/>
                </a:cubicBezTo>
                <a:cubicBezTo>
                  <a:pt x="18349" y="20647"/>
                  <a:pt x="18531" y="20483"/>
                  <a:pt x="18548" y="20483"/>
                </a:cubicBezTo>
                <a:cubicBezTo>
                  <a:pt x="18565" y="20483"/>
                  <a:pt x="18741" y="20652"/>
                  <a:pt x="18940" y="20859"/>
                </a:cubicBezTo>
                <a:cubicBezTo>
                  <a:pt x="19273" y="21204"/>
                  <a:pt x="19289" y="21242"/>
                  <a:pt x="19136" y="21319"/>
                </a:cubicBezTo>
                <a:cubicBezTo>
                  <a:pt x="19044" y="21366"/>
                  <a:pt x="18972" y="21435"/>
                  <a:pt x="18972" y="21477"/>
                </a:cubicBezTo>
                <a:cubicBezTo>
                  <a:pt x="18972" y="21528"/>
                  <a:pt x="19268" y="21555"/>
                  <a:pt x="19895" y="21555"/>
                </a:cubicBezTo>
                <a:cubicBezTo>
                  <a:pt x="20574" y="21555"/>
                  <a:pt x="20817" y="21533"/>
                  <a:pt x="20817" y="21471"/>
                </a:cubicBezTo>
                <a:cubicBezTo>
                  <a:pt x="20817" y="21425"/>
                  <a:pt x="20722" y="21356"/>
                  <a:pt x="20604" y="21319"/>
                </a:cubicBezTo>
                <a:cubicBezTo>
                  <a:pt x="20487" y="21283"/>
                  <a:pt x="20116" y="20988"/>
                  <a:pt x="19780" y="20668"/>
                </a:cubicBezTo>
                <a:lnTo>
                  <a:pt x="19168" y="20090"/>
                </a:lnTo>
                <a:lnTo>
                  <a:pt x="19682" y="19635"/>
                </a:lnTo>
                <a:cubicBezTo>
                  <a:pt x="19963" y="19384"/>
                  <a:pt x="20312" y="19138"/>
                  <a:pt x="20458" y="19090"/>
                </a:cubicBezTo>
                <a:cubicBezTo>
                  <a:pt x="20867" y="18954"/>
                  <a:pt x="20677" y="18876"/>
                  <a:pt x="19935" y="18876"/>
                </a:cubicBezTo>
                <a:cubicBezTo>
                  <a:pt x="19425" y="18876"/>
                  <a:pt x="19258" y="18896"/>
                  <a:pt x="19258" y="18966"/>
                </a:cubicBezTo>
                <a:cubicBezTo>
                  <a:pt x="19258" y="19017"/>
                  <a:pt x="19350" y="19075"/>
                  <a:pt x="19462" y="19095"/>
                </a:cubicBezTo>
                <a:cubicBezTo>
                  <a:pt x="19660" y="19131"/>
                  <a:pt x="19661" y="19142"/>
                  <a:pt x="19364" y="19438"/>
                </a:cubicBezTo>
                <a:cubicBezTo>
                  <a:pt x="19196" y="19606"/>
                  <a:pt x="19000" y="19747"/>
                  <a:pt x="18932" y="19747"/>
                </a:cubicBezTo>
                <a:cubicBezTo>
                  <a:pt x="18863" y="19747"/>
                  <a:pt x="18671" y="19614"/>
                  <a:pt x="18499" y="19449"/>
                </a:cubicBezTo>
                <a:cubicBezTo>
                  <a:pt x="18192" y="19155"/>
                  <a:pt x="18190" y="19146"/>
                  <a:pt x="18385" y="19062"/>
                </a:cubicBezTo>
                <a:cubicBezTo>
                  <a:pt x="18821" y="18874"/>
                  <a:pt x="18618" y="18809"/>
                  <a:pt x="17610" y="18809"/>
                </a:cubicBezTo>
                <a:close/>
                <a:moveTo>
                  <a:pt x="8185" y="18815"/>
                </a:moveTo>
                <a:cubicBezTo>
                  <a:pt x="8007" y="18820"/>
                  <a:pt x="7754" y="18865"/>
                  <a:pt x="7450" y="18938"/>
                </a:cubicBezTo>
                <a:cubicBezTo>
                  <a:pt x="6896" y="19073"/>
                  <a:pt x="6771" y="19194"/>
                  <a:pt x="7165" y="19225"/>
                </a:cubicBezTo>
                <a:lnTo>
                  <a:pt x="7442" y="19242"/>
                </a:lnTo>
                <a:lnTo>
                  <a:pt x="7442" y="20280"/>
                </a:lnTo>
                <a:cubicBezTo>
                  <a:pt x="7442" y="21306"/>
                  <a:pt x="7438" y="21321"/>
                  <a:pt x="7222" y="21342"/>
                </a:cubicBezTo>
                <a:cubicBezTo>
                  <a:pt x="7101" y="21354"/>
                  <a:pt x="7001" y="21406"/>
                  <a:pt x="7001" y="21460"/>
                </a:cubicBezTo>
                <a:cubicBezTo>
                  <a:pt x="7001" y="21541"/>
                  <a:pt x="7182" y="21558"/>
                  <a:pt x="7981" y="21550"/>
                </a:cubicBezTo>
                <a:cubicBezTo>
                  <a:pt x="8964" y="21539"/>
                  <a:pt x="9208" y="21463"/>
                  <a:pt x="8731" y="21319"/>
                </a:cubicBezTo>
                <a:cubicBezTo>
                  <a:pt x="8522" y="21256"/>
                  <a:pt x="8513" y="21213"/>
                  <a:pt x="8487" y="20320"/>
                </a:cubicBezTo>
                <a:cubicBezTo>
                  <a:pt x="8472" y="19807"/>
                  <a:pt x="8492" y="19362"/>
                  <a:pt x="8536" y="19331"/>
                </a:cubicBezTo>
                <a:cubicBezTo>
                  <a:pt x="8579" y="19301"/>
                  <a:pt x="8818" y="19259"/>
                  <a:pt x="9066" y="19236"/>
                </a:cubicBezTo>
                <a:cubicBezTo>
                  <a:pt x="9465" y="19198"/>
                  <a:pt x="9543" y="19216"/>
                  <a:pt x="9768" y="19371"/>
                </a:cubicBezTo>
                <a:cubicBezTo>
                  <a:pt x="10018" y="19543"/>
                  <a:pt x="10023" y="19555"/>
                  <a:pt x="9996" y="20398"/>
                </a:cubicBezTo>
                <a:cubicBezTo>
                  <a:pt x="9970" y="21212"/>
                  <a:pt x="9960" y="21257"/>
                  <a:pt x="9751" y="21319"/>
                </a:cubicBezTo>
                <a:cubicBezTo>
                  <a:pt x="9275" y="21463"/>
                  <a:pt x="9529" y="21534"/>
                  <a:pt x="10510" y="21538"/>
                </a:cubicBezTo>
                <a:cubicBezTo>
                  <a:pt x="11294" y="21542"/>
                  <a:pt x="11481" y="21526"/>
                  <a:pt x="11481" y="21449"/>
                </a:cubicBezTo>
                <a:cubicBezTo>
                  <a:pt x="11481" y="21396"/>
                  <a:pt x="11398" y="21353"/>
                  <a:pt x="11302" y="21353"/>
                </a:cubicBezTo>
                <a:cubicBezTo>
                  <a:pt x="10938" y="21353"/>
                  <a:pt x="10894" y="21225"/>
                  <a:pt x="10894" y="20196"/>
                </a:cubicBezTo>
                <a:lnTo>
                  <a:pt x="10894" y="19202"/>
                </a:lnTo>
                <a:lnTo>
                  <a:pt x="10608" y="19006"/>
                </a:lnTo>
                <a:cubicBezTo>
                  <a:pt x="10436" y="18887"/>
                  <a:pt x="10248" y="18825"/>
                  <a:pt x="10013" y="18815"/>
                </a:cubicBezTo>
                <a:cubicBezTo>
                  <a:pt x="9777" y="18804"/>
                  <a:pt x="9496" y="18843"/>
                  <a:pt x="9131" y="18938"/>
                </a:cubicBezTo>
                <a:cubicBezTo>
                  <a:pt x="8610" y="19075"/>
                  <a:pt x="8462" y="19068"/>
                  <a:pt x="8462" y="18905"/>
                </a:cubicBezTo>
                <a:cubicBezTo>
                  <a:pt x="8462" y="18840"/>
                  <a:pt x="8362" y="18809"/>
                  <a:pt x="8185" y="1881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99" name="programs"/>
          <p:cNvSpPr txBox="1"/>
          <p:nvPr/>
        </p:nvSpPr>
        <p:spPr>
          <a:xfrm>
            <a:off x="1304106" y="5422716"/>
            <a:ext cx="128111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programs</a:t>
            </a:r>
          </a:p>
        </p:txBody>
      </p:sp>
      <p:sp>
        <p:nvSpPr>
          <p:cNvPr id="1500" name="Linux OS"/>
          <p:cNvSpPr/>
          <p:nvPr/>
        </p:nvSpPr>
        <p:spPr>
          <a:xfrm>
            <a:off x="3541489" y="4455194"/>
            <a:ext cx="2465388" cy="457201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FFFFFF"/>
                </a:solidFill>
              </a:defRPr>
            </a:lvl1pPr>
          </a:lstStyle>
          <a:p>
            <a:r>
              <a:t>Linux OS</a:t>
            </a:r>
          </a:p>
        </p:txBody>
      </p:sp>
      <p:sp>
        <p:nvSpPr>
          <p:cNvPr id="1501" name="Windows OS"/>
          <p:cNvSpPr/>
          <p:nvPr/>
        </p:nvSpPr>
        <p:spPr>
          <a:xfrm>
            <a:off x="6359574" y="4455194"/>
            <a:ext cx="2465389" cy="4572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FFFFFF"/>
                </a:solidFill>
              </a:defRPr>
            </a:lvl1pPr>
          </a:lstStyle>
          <a:p>
            <a:r>
              <a:t>Windows OS</a:t>
            </a:r>
          </a:p>
        </p:txBody>
      </p:sp>
      <p:sp>
        <p:nvSpPr>
          <p:cNvPr id="1502" name="Rectangle"/>
          <p:cNvSpPr/>
          <p:nvPr/>
        </p:nvSpPr>
        <p:spPr>
          <a:xfrm>
            <a:off x="3554189" y="1858391"/>
            <a:ext cx="2462858" cy="2546004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03" name="programs"/>
          <p:cNvSpPr txBox="1"/>
          <p:nvPr/>
        </p:nvSpPr>
        <p:spPr>
          <a:xfrm>
            <a:off x="4133626" y="3820805"/>
            <a:ext cx="12811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programs</a:t>
            </a:r>
          </a:p>
        </p:txBody>
      </p:sp>
      <p:sp>
        <p:nvSpPr>
          <p:cNvPr id="1504" name="Rectangle"/>
          <p:cNvSpPr/>
          <p:nvPr/>
        </p:nvSpPr>
        <p:spPr>
          <a:xfrm>
            <a:off x="6395144" y="1851254"/>
            <a:ext cx="2462858" cy="2546004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05" name="programs"/>
          <p:cNvSpPr txBox="1"/>
          <p:nvPr/>
        </p:nvSpPr>
        <p:spPr>
          <a:xfrm>
            <a:off x="6986017" y="3781577"/>
            <a:ext cx="128111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programs</a:t>
            </a:r>
          </a:p>
        </p:txBody>
      </p:sp>
      <p:sp>
        <p:nvSpPr>
          <p:cNvPr id="1506" name="With the right virtual machines created and operating systems installed, you could run programs for Mac, Linux, and Windows -- at the same time without rebooting!"/>
          <p:cNvSpPr txBox="1"/>
          <p:nvPr/>
        </p:nvSpPr>
        <p:spPr>
          <a:xfrm>
            <a:off x="897458" y="8263727"/>
            <a:ext cx="1120988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With the right virtual machines created and operating systems installed, you could run programs for Mac, Linux, and Windows -- at the same time without rebooting!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The Cloud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The Cloud</a:t>
            </a:r>
          </a:p>
        </p:txBody>
      </p:sp>
      <p:sp>
        <p:nvSpPr>
          <p:cNvPr id="1509" name="popular cloud providers"/>
          <p:cNvSpPr txBox="1"/>
          <p:nvPr/>
        </p:nvSpPr>
        <p:spPr>
          <a:xfrm>
            <a:off x="8998593" y="959453"/>
            <a:ext cx="381305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0"/>
            </a:lvl1pPr>
          </a:lstStyle>
          <a:p>
            <a:r>
              <a:t>popular cloud providers</a:t>
            </a:r>
          </a:p>
        </p:txBody>
      </p:sp>
      <p:sp>
        <p:nvSpPr>
          <p:cNvPr id="1510" name="cloud providers let you rent VMs in the cloud on hourly basis (e.g., $15 / month)"/>
          <p:cNvSpPr txBox="1"/>
          <p:nvPr/>
        </p:nvSpPr>
        <p:spPr>
          <a:xfrm>
            <a:off x="3779961" y="1240627"/>
            <a:ext cx="460667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cloud providers let you rent VMs in the cloud on hourly basis</a:t>
            </a:r>
            <a:br/>
            <a:r>
              <a:t>(e.g., $15 / month)</a:t>
            </a:r>
          </a:p>
        </p:txBody>
      </p:sp>
      <p:pic>
        <p:nvPicPr>
          <p:cNvPr id="151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869" y="3600344"/>
            <a:ext cx="2378499" cy="1743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8800" y="5984313"/>
            <a:ext cx="2912637" cy="1646273"/>
          </a:xfrm>
          <a:prstGeom prst="rect">
            <a:avLst/>
          </a:prstGeom>
          <a:ln w="12700">
            <a:miter lim="400000"/>
          </a:ln>
        </p:spPr>
      </p:pic>
      <p:sp>
        <p:nvSpPr>
          <p:cNvPr id="1513" name="Cloud"/>
          <p:cNvSpPr/>
          <p:nvPr/>
        </p:nvSpPr>
        <p:spPr>
          <a:xfrm>
            <a:off x="1920454" y="2212524"/>
            <a:ext cx="3991382" cy="2405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solidFill>
            <a:srgbClr val="929292"/>
          </a:solidFill>
          <a:ln w="38100">
            <a:solidFill>
              <a:srgbClr val="5E5E5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14" name="Notebook"/>
          <p:cNvSpPr/>
          <p:nvPr/>
        </p:nvSpPr>
        <p:spPr>
          <a:xfrm>
            <a:off x="1722415" y="6369875"/>
            <a:ext cx="3291323" cy="18436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952" y="0"/>
                </a:moveTo>
                <a:cubicBezTo>
                  <a:pt x="1421" y="0"/>
                  <a:pt x="1439" y="771"/>
                  <a:pt x="1439" y="1718"/>
                </a:cubicBezTo>
                <a:lnTo>
                  <a:pt x="1439" y="19328"/>
                </a:lnTo>
                <a:lnTo>
                  <a:pt x="0" y="19328"/>
                </a:lnTo>
                <a:cubicBezTo>
                  <a:pt x="0" y="19328"/>
                  <a:pt x="0" y="19890"/>
                  <a:pt x="0" y="20529"/>
                </a:cubicBezTo>
                <a:cubicBezTo>
                  <a:pt x="0" y="21600"/>
                  <a:pt x="190" y="21599"/>
                  <a:pt x="896" y="21599"/>
                </a:cubicBezTo>
                <a:lnTo>
                  <a:pt x="10332" y="21599"/>
                </a:lnTo>
                <a:lnTo>
                  <a:pt x="11268" y="21599"/>
                </a:lnTo>
                <a:lnTo>
                  <a:pt x="20704" y="21599"/>
                </a:lnTo>
                <a:cubicBezTo>
                  <a:pt x="21367" y="21599"/>
                  <a:pt x="21600" y="21600"/>
                  <a:pt x="21600" y="20529"/>
                </a:cubicBezTo>
                <a:cubicBezTo>
                  <a:pt x="21600" y="19890"/>
                  <a:pt x="21600" y="19328"/>
                  <a:pt x="21600" y="19328"/>
                </a:cubicBezTo>
                <a:lnTo>
                  <a:pt x="20161" y="19328"/>
                </a:lnTo>
                <a:lnTo>
                  <a:pt x="20161" y="1718"/>
                </a:lnTo>
                <a:cubicBezTo>
                  <a:pt x="20161" y="771"/>
                  <a:pt x="20196" y="0"/>
                  <a:pt x="19665" y="0"/>
                </a:cubicBezTo>
                <a:lnTo>
                  <a:pt x="1952" y="0"/>
                </a:lnTo>
                <a:close/>
                <a:moveTo>
                  <a:pt x="2475" y="1849"/>
                </a:moveTo>
                <a:lnTo>
                  <a:pt x="19125" y="1849"/>
                </a:lnTo>
                <a:lnTo>
                  <a:pt x="19125" y="19328"/>
                </a:lnTo>
                <a:lnTo>
                  <a:pt x="11268" y="19328"/>
                </a:lnTo>
                <a:lnTo>
                  <a:pt x="10332" y="19328"/>
                </a:lnTo>
                <a:lnTo>
                  <a:pt x="2475" y="19328"/>
                </a:lnTo>
                <a:lnTo>
                  <a:pt x="2475" y="1849"/>
                </a:lnTo>
                <a:close/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517" name="VM"/>
          <p:cNvGrpSpPr/>
          <p:nvPr/>
        </p:nvGrpSpPr>
        <p:grpSpPr>
          <a:xfrm>
            <a:off x="2175178" y="3542766"/>
            <a:ext cx="814934" cy="746349"/>
            <a:chOff x="0" y="0"/>
            <a:chExt cx="814933" cy="746347"/>
          </a:xfrm>
        </p:grpSpPr>
        <p:sp>
          <p:nvSpPr>
            <p:cNvPr id="1516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15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grpSp>
        <p:nvGrpSpPr>
          <p:cNvPr id="1520" name="VM"/>
          <p:cNvGrpSpPr/>
          <p:nvPr/>
        </p:nvGrpSpPr>
        <p:grpSpPr>
          <a:xfrm>
            <a:off x="3064178" y="3542766"/>
            <a:ext cx="814934" cy="746349"/>
            <a:chOff x="0" y="0"/>
            <a:chExt cx="814933" cy="746347"/>
          </a:xfrm>
        </p:grpSpPr>
        <p:sp>
          <p:nvSpPr>
            <p:cNvPr id="1519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18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grpSp>
        <p:nvGrpSpPr>
          <p:cNvPr id="1523" name="VM"/>
          <p:cNvGrpSpPr/>
          <p:nvPr/>
        </p:nvGrpSpPr>
        <p:grpSpPr>
          <a:xfrm>
            <a:off x="3953178" y="3542766"/>
            <a:ext cx="814934" cy="746349"/>
            <a:chOff x="0" y="0"/>
            <a:chExt cx="814933" cy="746347"/>
          </a:xfrm>
        </p:grpSpPr>
        <p:sp>
          <p:nvSpPr>
            <p:cNvPr id="1522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21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grpSp>
        <p:nvGrpSpPr>
          <p:cNvPr id="1526" name="VM"/>
          <p:cNvGrpSpPr/>
          <p:nvPr/>
        </p:nvGrpSpPr>
        <p:grpSpPr>
          <a:xfrm>
            <a:off x="4842178" y="3542766"/>
            <a:ext cx="814934" cy="746349"/>
            <a:chOff x="0" y="0"/>
            <a:chExt cx="814933" cy="746347"/>
          </a:xfrm>
        </p:grpSpPr>
        <p:sp>
          <p:nvSpPr>
            <p:cNvPr id="1525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24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sp>
        <p:nvSpPr>
          <p:cNvPr id="1527" name="ssh session&gt;"/>
          <p:cNvSpPr/>
          <p:nvPr/>
        </p:nvSpPr>
        <p:spPr>
          <a:xfrm>
            <a:off x="2163544" y="6587194"/>
            <a:ext cx="2180464" cy="110424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l">
              <a:defRPr sz="2200" b="0">
                <a:solidFill>
                  <a:srgbClr val="FFFFFF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ssh session&gt; </a:t>
            </a:r>
          </a:p>
        </p:txBody>
      </p:sp>
      <p:sp>
        <p:nvSpPr>
          <p:cNvPr id="1539" name="Connection Line"/>
          <p:cNvSpPr/>
          <p:nvPr/>
        </p:nvSpPr>
        <p:spPr>
          <a:xfrm>
            <a:off x="2561801" y="4273384"/>
            <a:ext cx="627074" cy="24239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63" h="21600" extrusionOk="0">
                <a:moveTo>
                  <a:pt x="790" y="21600"/>
                </a:moveTo>
                <a:cubicBezTo>
                  <a:pt x="-2337" y="13247"/>
                  <a:pt x="3821" y="6047"/>
                  <a:pt x="19263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529" name="remote connection"/>
          <p:cNvSpPr txBox="1"/>
          <p:nvPr/>
        </p:nvSpPr>
        <p:spPr>
          <a:xfrm>
            <a:off x="730478" y="5281899"/>
            <a:ext cx="207957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remote connection</a:t>
            </a:r>
          </a:p>
        </p:txBody>
      </p:sp>
      <p:sp>
        <p:nvSpPr>
          <p:cNvPr id="1530" name="we'll use GCP virtual machines this semester…"/>
          <p:cNvSpPr txBox="1"/>
          <p:nvPr/>
        </p:nvSpPr>
        <p:spPr>
          <a:xfrm>
            <a:off x="9471597" y="7910005"/>
            <a:ext cx="329132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we'll use GCP virtual machines this semester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[setup in lab]</a:t>
            </a:r>
          </a:p>
        </p:txBody>
      </p:sp>
      <p:sp>
        <p:nvSpPr>
          <p:cNvPr id="1531" name="https://docs.microsoft.com/en-us/windows-server/administration/openssh/openssh_install_firstuse"/>
          <p:cNvSpPr txBox="1"/>
          <p:nvPr/>
        </p:nvSpPr>
        <p:spPr>
          <a:xfrm>
            <a:off x="1767101" y="9370723"/>
            <a:ext cx="608268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 b="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5"/>
              </a:defRPr>
            </a:lvl1pPr>
          </a:lstStyle>
          <a:p>
            <a:r>
              <a:rPr>
                <a:hlinkClick r:id="rId5"/>
              </a:rPr>
              <a:t>https://docs.microsoft.com/en-us/windows-server/administration/openssh/openssh_install_firstuse</a:t>
            </a:r>
          </a:p>
        </p:txBody>
      </p:sp>
      <p:sp>
        <p:nvSpPr>
          <p:cNvPr id="1532" name="ssh user@best-linux.cs.wisc.edu"/>
          <p:cNvSpPr txBox="1"/>
          <p:nvPr/>
        </p:nvSpPr>
        <p:spPr>
          <a:xfrm>
            <a:off x="160424" y="8557188"/>
            <a:ext cx="5784504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ssh user@best-linux.cs.wisc.edu</a:t>
            </a:r>
          </a:p>
        </p:txBody>
      </p:sp>
      <p:sp>
        <p:nvSpPr>
          <p:cNvPr id="1533" name="Arrow"/>
          <p:cNvSpPr/>
          <p:nvPr/>
        </p:nvSpPr>
        <p:spPr>
          <a:xfrm rot="10800000">
            <a:off x="5998400" y="8538138"/>
            <a:ext cx="457201" cy="4572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34" name="run in PowerShell/bash to access CS lab"/>
          <p:cNvSpPr txBox="1"/>
          <p:nvPr/>
        </p:nvSpPr>
        <p:spPr>
          <a:xfrm>
            <a:off x="6505486" y="8360338"/>
            <a:ext cx="291263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run in PowerShell/bash to access CS lab</a:t>
            </a:r>
          </a:p>
        </p:txBody>
      </p:sp>
      <p:sp>
        <p:nvSpPr>
          <p:cNvPr id="1535" name="Linux…"/>
          <p:cNvSpPr txBox="1"/>
          <p:nvPr/>
        </p:nvSpPr>
        <p:spPr>
          <a:xfrm>
            <a:off x="2015326" y="2823509"/>
            <a:ext cx="291263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rgbClr val="FFFFFF"/>
                </a:solidFill>
              </a:defRPr>
            </a:pPr>
            <a:r>
              <a:t>Linux</a:t>
            </a:r>
          </a:p>
          <a:p>
            <a:pPr>
              <a:defRPr b="0">
                <a:solidFill>
                  <a:srgbClr val="FFFFFF"/>
                </a:solidFill>
              </a:defRPr>
            </a:pPr>
            <a:r>
              <a:t>here</a:t>
            </a:r>
          </a:p>
        </p:txBody>
      </p:sp>
      <p:sp>
        <p:nvSpPr>
          <p:cNvPr id="1536" name="Arrow"/>
          <p:cNvSpPr/>
          <p:nvPr/>
        </p:nvSpPr>
        <p:spPr>
          <a:xfrm rot="10800000">
            <a:off x="4915867" y="6887138"/>
            <a:ext cx="457201" cy="4572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37" name="Windows, Mac, whatever"/>
          <p:cNvSpPr txBox="1"/>
          <p:nvPr/>
        </p:nvSpPr>
        <p:spPr>
          <a:xfrm>
            <a:off x="5528255" y="6890492"/>
            <a:ext cx="32009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Windows, Mac, whatever</a:t>
            </a:r>
          </a:p>
        </p:txBody>
      </p:sp>
      <p:pic>
        <p:nvPicPr>
          <p:cNvPr id="1538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8800" y="1976964"/>
            <a:ext cx="2912637" cy="1104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Big question: will my program run on someone else's computer?…"/>
          <p:cNvSpPr txBox="1">
            <a:spLocks noGrp="1"/>
          </p:cNvSpPr>
          <p:nvPr>
            <p:ph type="body" sz="half" idx="1"/>
          </p:nvPr>
        </p:nvSpPr>
        <p:spPr>
          <a:xfrm>
            <a:off x="952500" y="1968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1542" name="1"/>
          <p:cNvSpPr/>
          <p:nvPr/>
        </p:nvSpPr>
        <p:spPr>
          <a:xfrm>
            <a:off x="1498600" y="4654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543" name="Hardware"/>
          <p:cNvSpPr txBox="1"/>
          <p:nvPr/>
        </p:nvSpPr>
        <p:spPr>
          <a:xfrm>
            <a:off x="2819400" y="4876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1544" name="2"/>
          <p:cNvSpPr/>
          <p:nvPr/>
        </p:nvSpPr>
        <p:spPr>
          <a:xfrm>
            <a:off x="1498600" y="5797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545" name="Operating System"/>
          <p:cNvSpPr txBox="1"/>
          <p:nvPr/>
        </p:nvSpPr>
        <p:spPr>
          <a:xfrm>
            <a:off x="2819400" y="6019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1546" name="3"/>
          <p:cNvSpPr/>
          <p:nvPr/>
        </p:nvSpPr>
        <p:spPr>
          <a:xfrm>
            <a:off x="1498600" y="6940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1547" name="Dependencies"/>
          <p:cNvSpPr txBox="1"/>
          <p:nvPr/>
        </p:nvSpPr>
        <p:spPr>
          <a:xfrm>
            <a:off x="2819400" y="7162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1548" name="Line"/>
          <p:cNvSpPr/>
          <p:nvPr/>
        </p:nvSpPr>
        <p:spPr>
          <a:xfrm flipH="1">
            <a:off x="4257850" y="5154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49" name="Lecture Recap: Reproducibil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Lecture Recap: Reproducibility</a:t>
            </a:r>
          </a:p>
        </p:txBody>
      </p:sp>
      <p:sp>
        <p:nvSpPr>
          <p:cNvPr id="1550" name="we'll use Ubuntu Linux on…"/>
          <p:cNvSpPr txBox="1"/>
          <p:nvPr/>
        </p:nvSpPr>
        <p:spPr>
          <a:xfrm>
            <a:off x="6526198" y="5891151"/>
            <a:ext cx="3659833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we'll use Ubuntu Linux on</a:t>
            </a:r>
          </a:p>
          <a:p>
            <a:pPr algn="l">
              <a:defRPr b="0"/>
            </a:pPr>
            <a:r>
              <a:t>virtual machines in the cloud</a:t>
            </a:r>
          </a:p>
        </p:txBody>
      </p:sp>
      <p:sp>
        <p:nvSpPr>
          <p:cNvPr id="1551" name="Line"/>
          <p:cNvSpPr/>
          <p:nvPr/>
        </p:nvSpPr>
        <p:spPr>
          <a:xfrm flipH="1">
            <a:off x="5240429" y="6297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2" name="a program must fit the CPU;…"/>
          <p:cNvSpPr txBox="1"/>
          <p:nvPr/>
        </p:nvSpPr>
        <p:spPr>
          <a:xfrm>
            <a:off x="5535864" y="4500116"/>
            <a:ext cx="3785147" cy="1210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a program must fit the CPU;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python.exe</a:t>
            </a:r>
            <a:r>
              <a:t> will do this, so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program.py</a:t>
            </a:r>
            <a:r>
              <a:t> won't have to</a:t>
            </a:r>
          </a:p>
        </p:txBody>
      </p:sp>
      <p:sp>
        <p:nvSpPr>
          <p:cNvPr id="1553" name="next time: versioning"/>
          <p:cNvSpPr txBox="1"/>
          <p:nvPr/>
        </p:nvSpPr>
        <p:spPr>
          <a:xfrm>
            <a:off x="6018198" y="7186551"/>
            <a:ext cx="26696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next time: versioning</a:t>
            </a:r>
          </a:p>
        </p:txBody>
      </p:sp>
      <p:sp>
        <p:nvSpPr>
          <p:cNvPr id="1554" name="Line"/>
          <p:cNvSpPr/>
          <p:nvPr/>
        </p:nvSpPr>
        <p:spPr>
          <a:xfrm flipH="1">
            <a:off x="4732429" y="74151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Recap of 15 new term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Recap of 15 new terms</a:t>
            </a:r>
          </a:p>
        </p:txBody>
      </p:sp>
      <p:sp>
        <p:nvSpPr>
          <p:cNvPr id="1557" name="reproducibility: others can run our analysis code and get same results…"/>
          <p:cNvSpPr txBox="1">
            <a:spLocks noGrp="1"/>
          </p:cNvSpPr>
          <p:nvPr>
            <p:ph type="body" idx="1"/>
          </p:nvPr>
        </p:nvSpPr>
        <p:spPr>
          <a:xfrm>
            <a:off x="952500" y="1206896"/>
            <a:ext cx="11772553" cy="8387409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reproducibility: </a:t>
            </a:r>
            <a:r>
              <a:rPr>
                <a:solidFill>
                  <a:srgbClr val="000000"/>
                </a:solidFill>
              </a:rPr>
              <a:t>others can run our analysis code and get same results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process: </a:t>
            </a:r>
            <a:r>
              <a:rPr>
                <a:solidFill>
                  <a:srgbClr val="000000"/>
                </a:solidFill>
              </a:rPr>
              <a:t>a running program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byte: </a:t>
            </a:r>
            <a:r>
              <a:rPr>
                <a:solidFill>
                  <a:srgbClr val="000000"/>
                </a:solidFill>
              </a:rPr>
              <a:t>integer between 0 and 255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address space: </a:t>
            </a:r>
            <a:r>
              <a:rPr>
                <a:solidFill>
                  <a:srgbClr val="000000"/>
                </a:solidFill>
              </a:rPr>
              <a:t>a big "list" of bytes, per process, for all state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address: </a:t>
            </a:r>
            <a:r>
              <a:rPr>
                <a:solidFill>
                  <a:srgbClr val="000000"/>
                </a:solidFill>
              </a:rPr>
              <a:t>index in the big list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encoding: </a:t>
            </a:r>
            <a:r>
              <a:rPr>
                <a:solidFill>
                  <a:srgbClr val="000000"/>
                </a:solidFill>
              </a:rPr>
              <a:t>pairing of </a:t>
            </a:r>
            <a:r>
              <a:rPr strike="sngStrike">
                <a:solidFill>
                  <a:srgbClr val="000000"/>
                </a:solidFill>
              </a:rPr>
              <a:t>letters</a:t>
            </a:r>
            <a:r>
              <a:rPr>
                <a:solidFill>
                  <a:srgbClr val="000000"/>
                </a:solidFill>
              </a:rPr>
              <a:t> characters with numeric codes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CPU: </a:t>
            </a:r>
            <a:r>
              <a:rPr>
                <a:solidFill>
                  <a:srgbClr val="000000"/>
                </a:solidFill>
              </a:rPr>
              <a:t>chip that executes instructions, tracks position in code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instruction set: </a:t>
            </a:r>
            <a:r>
              <a:rPr>
                <a:solidFill>
                  <a:srgbClr val="000000"/>
                </a:solidFill>
              </a:rPr>
              <a:t>pairing of CPU instructions/ops with numeric codes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operating system: </a:t>
            </a:r>
            <a:r>
              <a:rPr>
                <a:solidFill>
                  <a:srgbClr val="000000"/>
                </a:solidFill>
              </a:rPr>
              <a:t>software that allocates+abstracts resources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resource: </a:t>
            </a:r>
            <a:r>
              <a:rPr>
                <a:solidFill>
                  <a:srgbClr val="000000"/>
                </a:solidFill>
              </a:rPr>
              <a:t>time on CPU, space in memory, space on SSD, etc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allocation: </a:t>
            </a:r>
            <a:r>
              <a:rPr>
                <a:solidFill>
                  <a:srgbClr val="000000"/>
                </a:solidFill>
              </a:rPr>
              <a:t>the giving of a resource to a process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abstraction: </a:t>
            </a:r>
            <a:r>
              <a:rPr>
                <a:solidFill>
                  <a:srgbClr val="000000"/>
                </a:solidFill>
              </a:rPr>
              <a:t>hiding inconvenient details with something easier to use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virtual machine: </a:t>
            </a:r>
            <a:r>
              <a:rPr>
                <a:solidFill>
                  <a:srgbClr val="000000"/>
                </a:solidFill>
              </a:rPr>
              <a:t>"fake" machine running on </a:t>
            </a:r>
            <a:r>
              <a:rPr strike="sngStrike">
                <a:solidFill>
                  <a:srgbClr val="000000"/>
                </a:solidFill>
              </a:rPr>
              <a:t>real</a:t>
            </a:r>
            <a:r>
              <a:rPr>
                <a:solidFill>
                  <a:srgbClr val="000000"/>
                </a:solidFill>
              </a:rPr>
              <a:t> physical machine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FFFFFF"/>
                </a:solidFill>
              </a:rPr>
              <a:t>virtual machine:</a:t>
            </a:r>
            <a:r>
              <a:t> </a:t>
            </a:r>
            <a:r>
              <a:rPr>
                <a:solidFill>
                  <a:srgbClr val="000000"/>
                </a:solidFill>
              </a:rPr>
              <a:t>allows us to run additional operating systems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cloud:</a:t>
            </a:r>
            <a:r>
              <a:rPr>
                <a:solidFill>
                  <a:srgbClr val="000000"/>
                </a:solidFill>
              </a:rPr>
              <a:t> place where you can rent virtual machines and other services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ssh:</a:t>
            </a:r>
            <a:r>
              <a:rPr>
                <a:solidFill>
                  <a:srgbClr val="000000"/>
                </a:solidFill>
              </a:rPr>
              <a:t> secure shell -- tool that lets you remotely access another machine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ourse Logistics"/>
          <p:cNvSpPr txBox="1">
            <a:spLocks noGrp="1"/>
          </p:cNvSpPr>
          <p:nvPr>
            <p:ph type="title"/>
          </p:nvPr>
        </p:nvSpPr>
        <p:spPr>
          <a:xfrm>
            <a:off x="952500" y="2667000"/>
            <a:ext cx="11099800" cy="4419600"/>
          </a:xfrm>
          <a:prstGeom prst="rect">
            <a:avLst/>
          </a:prstGeom>
        </p:spPr>
        <p:txBody>
          <a:bodyPr/>
          <a:lstStyle>
            <a:lvl1pPr>
              <a:defRPr sz="7100"/>
            </a:lvl1pPr>
          </a:lstStyle>
          <a:p>
            <a:r>
              <a:t>Course Logistics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urse Websit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Course Website</a:t>
            </a:r>
          </a:p>
        </p:txBody>
      </p:sp>
      <p:sp>
        <p:nvSpPr>
          <p:cNvPr id="205" name="It's here: https://tyler.caraza-harter.com/cs320/f22/schedule.html"/>
          <p:cNvSpPr txBox="1"/>
          <p:nvPr/>
        </p:nvSpPr>
        <p:spPr>
          <a:xfrm>
            <a:off x="1105123" y="1523999"/>
            <a:ext cx="796379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It's here: </a:t>
            </a:r>
            <a:r>
              <a:rPr u="sng">
                <a:hlinkClick r:id="rId2"/>
              </a:rPr>
              <a:t>https://tyler.caraza-harter.com/cs320/f22/schedule.html</a:t>
            </a:r>
          </a:p>
        </p:txBody>
      </p:sp>
      <p:sp>
        <p:nvSpPr>
          <p:cNvPr id="206" name="I'll also use Canvas for four things:…"/>
          <p:cNvSpPr txBox="1"/>
          <p:nvPr/>
        </p:nvSpPr>
        <p:spPr>
          <a:xfrm>
            <a:off x="1197810" y="7275917"/>
            <a:ext cx="7577089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I'll also use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Canvas</a:t>
            </a:r>
            <a:r>
              <a:t> for four things: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t>general announcements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t>quizzes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t>online office hours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t>simple grade summaries (not feedback or exam answers)</a:t>
            </a:r>
          </a:p>
        </p:txBody>
      </p:sp>
      <p:sp>
        <p:nvSpPr>
          <p:cNvPr id="210" name="Connection Line"/>
          <p:cNvSpPr/>
          <p:nvPr/>
        </p:nvSpPr>
        <p:spPr>
          <a:xfrm>
            <a:off x="9097566" y="2598113"/>
            <a:ext cx="1197914" cy="732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23" extrusionOk="0">
                <a:moveTo>
                  <a:pt x="0" y="275"/>
                </a:moveTo>
                <a:cubicBezTo>
                  <a:pt x="10579" y="-1477"/>
                  <a:pt x="17779" y="5139"/>
                  <a:pt x="21600" y="20123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08" name="read syllabus carefully…"/>
          <p:cNvSpPr txBox="1"/>
          <p:nvPr/>
        </p:nvSpPr>
        <p:spPr>
          <a:xfrm>
            <a:off x="8992868" y="3391054"/>
            <a:ext cx="3574853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read syllabus carefully</a:t>
            </a:r>
          </a:p>
          <a:p>
            <a:pPr>
              <a:defRPr b="0"/>
            </a:pPr>
            <a:r>
              <a:t>and checkout other content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156" y="2348855"/>
            <a:ext cx="7517727" cy="4333234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cheduled Activities"/>
          <p:cNvSpPr txBox="1">
            <a:spLocks noGrp="1"/>
          </p:cNvSpPr>
          <p:nvPr>
            <p:ph type="title"/>
          </p:nvPr>
        </p:nvSpPr>
        <p:spPr>
          <a:xfrm>
            <a:off x="952500" y="508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Scheduled Activities</a:t>
            </a:r>
          </a:p>
        </p:txBody>
      </p:sp>
      <p:sp>
        <p:nvSpPr>
          <p:cNvPr id="213" name="Lectures…"/>
          <p:cNvSpPr txBox="1"/>
          <p:nvPr/>
        </p:nvSpPr>
        <p:spPr>
          <a:xfrm>
            <a:off x="946936" y="1655293"/>
            <a:ext cx="11696220" cy="730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spcBef>
                <a:spcPts val="1300"/>
              </a:spcBef>
              <a:defRPr sz="2600" b="0"/>
            </a:pPr>
            <a:r>
              <a:t>Lectures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3 times weekly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feel free to bring a laptop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will often be recorded+posted online (questions will be recorded -- feel free to save until after if you aren't comfortable being recorded)</a:t>
            </a:r>
          </a:p>
          <a:p>
            <a:pPr marL="901700" lvl="1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might not post if bad in-person attendance or technical issues</a:t>
            </a:r>
          </a:p>
          <a:p>
            <a:pPr algn="l">
              <a:spcBef>
                <a:spcPts val="4200"/>
              </a:spcBef>
              <a:defRPr sz="2600" b="0"/>
            </a:pPr>
            <a:r>
              <a:t>Lab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Weekly on Mondays, bring a laptop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Work through lab exercises with group mates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320 staff will walk around to answer questions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Required for participation credit!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Answer TopHat question what at lab (</a:t>
            </a:r>
            <a:r>
              <a:rPr u="sng">
                <a:hlinkClick r:id="rId2"/>
              </a:rPr>
              <a:t>https://app.tophat.com/e/594996</a:t>
            </a:r>
            <a:r>
              <a:t>) or fill "Lab Absence" each week for credit: </a:t>
            </a:r>
            <a:r>
              <a:rPr u="sng">
                <a:hlinkClick r:id="rId3"/>
              </a:rPr>
              <a:t>https://tyler.caraza-harter.com/cs320/s22/surveys.html</a:t>
            </a:r>
            <a:r>
              <a:t>.  We'll occasionally cross-check TopHat with paper sign-in.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lass organization: People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Class organization: People</a:t>
            </a:r>
          </a:p>
        </p:txBody>
      </p:sp>
      <p:sp>
        <p:nvSpPr>
          <p:cNvPr id="216" name="Teams…"/>
          <p:cNvSpPr txBox="1"/>
          <p:nvPr/>
        </p:nvSpPr>
        <p:spPr>
          <a:xfrm>
            <a:off x="946936" y="1909293"/>
            <a:ext cx="10721559" cy="709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spcBef>
                <a:spcPts val="1300"/>
              </a:spcBef>
              <a:defRPr sz="3200" b="0"/>
            </a:pPr>
            <a:r>
              <a:t>Teams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you'll be assigned to a team of 4-7 students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teams will last the whole semester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some types of collaboration with team members are allowed (not required) on graded work, such as projects+quizzes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most collaboration with non-team members in not allowed</a:t>
            </a:r>
          </a:p>
          <a:p>
            <a:pPr algn="l">
              <a:spcBef>
                <a:spcPts val="4200"/>
              </a:spcBef>
              <a:defRPr sz="3200" b="0"/>
            </a:pPr>
            <a:r>
              <a:t>Staff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Instructor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Teaching Assistants (grad students)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Mentors (undergrads)</a:t>
            </a:r>
          </a:p>
        </p:txBody>
      </p:sp>
      <p:sp>
        <p:nvSpPr>
          <p:cNvPr id="217" name="we all provide office hours, and you can attend any that you prefer!"/>
          <p:cNvSpPr txBox="1"/>
          <p:nvPr/>
        </p:nvSpPr>
        <p:spPr>
          <a:xfrm>
            <a:off x="1313635" y="8833955"/>
            <a:ext cx="837679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all provide office hours, and you can attend any that you prefer!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3735</Words>
  <Application>Microsoft Macintosh PowerPoint</Application>
  <PresentationFormat>Custom</PresentationFormat>
  <Paragraphs>1307</Paragraphs>
  <Slides>55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Courier</vt:lpstr>
      <vt:lpstr>Courier New</vt:lpstr>
      <vt:lpstr>Gill Sans</vt:lpstr>
      <vt:lpstr>Gill Sans Light</vt:lpstr>
      <vt:lpstr>Gill Sans SemiBold</vt:lpstr>
      <vt:lpstr>Times Roman</vt:lpstr>
      <vt:lpstr>White</vt:lpstr>
      <vt:lpstr>[320] Welcome + First Lecture</vt:lpstr>
      <vt:lpstr>Introductions</vt:lpstr>
      <vt:lpstr>Who are You?</vt:lpstr>
      <vt:lpstr>Related courses</vt:lpstr>
      <vt:lpstr>Welcome to Data Programming II!</vt:lpstr>
      <vt:lpstr>Course Logistics</vt:lpstr>
      <vt:lpstr>Course Website</vt:lpstr>
      <vt:lpstr>Scheduled Activities</vt:lpstr>
      <vt:lpstr>Class organization: People</vt:lpstr>
      <vt:lpstr>Class organization: People</vt:lpstr>
      <vt:lpstr>Communication</vt:lpstr>
      <vt:lpstr>Course Etiquette</vt:lpstr>
      <vt:lpstr>Graded Work: Exams/Quizzes</vt:lpstr>
      <vt:lpstr>Graded Work: Projects+Participation</vt:lpstr>
      <vt:lpstr>Time Commitment</vt:lpstr>
      <vt:lpstr>Academic Misconduct</vt:lpstr>
      <vt:lpstr>Reading: same as 220/301 and some others...</vt:lpstr>
      <vt:lpstr>Tips for 320 Success</vt:lpstr>
      <vt:lpstr>Any questions?</vt:lpstr>
      <vt:lpstr>Today's Lecture: Reproducibility</vt:lpstr>
      <vt:lpstr>PowerPoint Presentation</vt:lpstr>
      <vt:lpstr>PowerPoint Presentation</vt:lpstr>
      <vt:lpstr>Hardware: Mental Model of Process Memory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Hardware: Mental Model of CPU</vt:lpstr>
      <vt:lpstr>Hardware: Mental Model of CPU</vt:lpstr>
      <vt:lpstr>Hardware: Mental Model of CPU</vt:lpstr>
      <vt:lpstr>Hardware: Mental Model of CPU</vt:lpstr>
      <vt:lpstr>Hardware: Mental Model of CPU</vt:lpstr>
      <vt:lpstr>Hardware: Mental Model of CPU</vt:lpstr>
      <vt:lpstr>A Program and CPU need to "fit"</vt:lpstr>
      <vt:lpstr>A Program and CPU need to "fit"</vt:lpstr>
      <vt:lpstr>Interpreters</vt:lpstr>
      <vt:lpstr>Interpreters</vt:lpstr>
      <vt:lpstr>PowerPoint Presentation</vt:lpstr>
      <vt:lpstr>PowerPoint Presentation</vt:lpstr>
      <vt:lpstr>OS jobs: Allocate and Abstract Resources</vt:lpstr>
      <vt:lpstr>Harder to reproduce on different OS...</vt:lpstr>
      <vt:lpstr>Harder to reproduce on different OS...</vt:lpstr>
      <vt:lpstr>Harder to reproduce on different OS...</vt:lpstr>
      <vt:lpstr>VMs (Virtual Machines)</vt:lpstr>
      <vt:lpstr>The Cloud</vt:lpstr>
      <vt:lpstr>Lecture Recap: Reproducibility</vt:lpstr>
      <vt:lpstr>Recap of 15 new terms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[320] Welcome + First Lecture</dc:title>
  <cp:lastModifiedBy>MEENA SYAMKUMAR</cp:lastModifiedBy>
  <cp:revision>2</cp:revision>
  <dcterms:modified xsi:type="dcterms:W3CDTF">2023-01-17T21:43:05Z</dcterms:modified>
</cp:coreProperties>
</file>